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6" r:id="rId9"/>
    <p:sldId id="264" r:id="rId10"/>
    <p:sldId id="287" r:id="rId11"/>
    <p:sldId id="283" r:id="rId12"/>
    <p:sldId id="284" r:id="rId13"/>
    <p:sldId id="263" r:id="rId14"/>
    <p:sldId id="289" r:id="rId15"/>
    <p:sldId id="265" r:id="rId16"/>
    <p:sldId id="266" r:id="rId17"/>
    <p:sldId id="268" r:id="rId18"/>
    <p:sldId id="269" r:id="rId19"/>
    <p:sldId id="270" r:id="rId20"/>
    <p:sldId id="271" r:id="rId21"/>
    <p:sldId id="272" r:id="rId22"/>
    <p:sldId id="274" r:id="rId23"/>
    <p:sldId id="276" r:id="rId24"/>
    <p:sldId id="275" r:id="rId25"/>
    <p:sldId id="277" r:id="rId26"/>
    <p:sldId id="278" r:id="rId27"/>
    <p:sldId id="279" r:id="rId28"/>
    <p:sldId id="288" r:id="rId29"/>
    <p:sldId id="280" r:id="rId30"/>
    <p:sldId id="281" r:id="rId31"/>
    <p:sldId id="282" r:id="rId32"/>
  </p:sldIdLst>
  <p:sldSz cx="9144000" cy="6858000" type="screen4x3"/>
  <p:notesSz cx="6858000" cy="9144000"/>
  <p:defaultTextStyle>
    <a:defPPr>
      <a:defRPr lang="nn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90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ktangel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ktangel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sp>
        <p:nvSpPr>
          <p:cNvPr id="7" name="Plassholder for dato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5AB798E-2777-43DF-966C-68901956085E}" type="datetimeFigureOut">
              <a:rPr lang="nn-NO"/>
              <a:pPr>
                <a:defRPr/>
              </a:pPr>
              <a:t>07.05.2012</a:t>
            </a:fld>
            <a:endParaRPr lang="nn-NO"/>
          </a:p>
        </p:txBody>
      </p:sp>
      <p:sp>
        <p:nvSpPr>
          <p:cNvPr id="10" name="Plassholder for bunntekst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1" name="Plassholder for lysbildenumm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84E1764-17BC-4CE6-A87F-555B3588E43F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505C6-7A9F-4503-AD50-1FFAF037C439}" type="datetimeFigureOut">
              <a:rPr lang="nn-NO"/>
              <a:pPr>
                <a:defRPr/>
              </a:pPr>
              <a:t>07.05.2012</a:t>
            </a:fld>
            <a:endParaRPr lang="nn-NO"/>
          </a:p>
        </p:txBody>
      </p:sp>
      <p:sp>
        <p:nvSpPr>
          <p:cNvPr id="5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87F75-4212-4B95-B67C-2AF6843F0AAF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ktangel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ktangel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2FFDA-DC67-4C86-9EA6-18DD5EBE3076}" type="datetimeFigureOut">
              <a:rPr lang="nn-NO"/>
              <a:pPr>
                <a:defRPr/>
              </a:pPr>
              <a:t>07.05.2012</a:t>
            </a:fld>
            <a:endParaRPr lang="nn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234AA-C701-44B2-BEFB-5B0035CD86F8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13A33-6657-48C4-976A-7B2B3FCBF9B5}" type="datetimeFigureOut">
              <a:rPr lang="nn-NO"/>
              <a:pPr>
                <a:defRPr/>
              </a:pPr>
              <a:t>07.05.2012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D8E35-DAA4-4685-9142-805A45D99EC8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17341-8A67-4D8D-BDBF-603F2F9C8902}" type="datetimeFigureOut">
              <a:rPr lang="nn-NO"/>
              <a:pPr>
                <a:defRPr/>
              </a:pPr>
              <a:t>07.05.2012</a:t>
            </a:fld>
            <a:endParaRPr lang="nn-NO"/>
          </a:p>
        </p:txBody>
      </p:sp>
      <p:sp>
        <p:nvSpPr>
          <p:cNvPr id="5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F75E8-5439-4FB1-B71B-5B8A7D01C790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ndelingsoversk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ktangel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ktangel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7" name="Plassholder for dato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D5CEB-A441-48ED-8350-FE4DFBB43747}" type="datetimeFigureOut">
              <a:rPr lang="nn-NO"/>
              <a:pPr>
                <a:defRPr/>
              </a:pPr>
              <a:t>07.05.2012</a:t>
            </a:fld>
            <a:endParaRPr lang="nn-NO"/>
          </a:p>
        </p:txBody>
      </p:sp>
      <p:sp>
        <p:nvSpPr>
          <p:cNvPr id="8" name="Plassholder for lysbildenumm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423D877-64F4-4073-975C-D6DB8B0467EC}" type="slidenum">
              <a:rPr lang="nn-NO"/>
              <a:pPr>
                <a:defRPr/>
              </a:pPr>
              <a:t>‹#›</a:t>
            </a:fld>
            <a:endParaRPr lang="nn-NO"/>
          </a:p>
        </p:txBody>
      </p:sp>
      <p:sp>
        <p:nvSpPr>
          <p:cNvPr id="9" name="Plassholder for bunn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dato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575023-1728-453B-A264-48E36C99703E}" type="datetimeFigureOut">
              <a:rPr lang="nn-NO"/>
              <a:pPr>
                <a:defRPr/>
              </a:pPr>
              <a:t>07.05.2012</a:t>
            </a:fld>
            <a:endParaRPr lang="nn-NO"/>
          </a:p>
        </p:txBody>
      </p:sp>
      <p:sp>
        <p:nvSpPr>
          <p:cNvPr id="6" name="Plassholder for lysbildenumm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68C8424-03AB-436B-B98A-E2DF72B044A3}" type="slidenum">
              <a:rPr lang="nn-NO"/>
              <a:pPr>
                <a:defRPr/>
              </a:pPr>
              <a:t>‹#›</a:t>
            </a:fld>
            <a:endParaRPr lang="nn-NO"/>
          </a:p>
        </p:txBody>
      </p:sp>
      <p:sp>
        <p:nvSpPr>
          <p:cNvPr id="7" name="Plassholder for bunntekst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13" name="Plassholder for innhold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16" name="Plassholder for teks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79656EE-2992-4814-8860-F14BA180E9E2}" type="datetimeFigureOut">
              <a:rPr lang="nn-NO"/>
              <a:pPr>
                <a:defRPr/>
              </a:pPr>
              <a:t>07.05.2012</a:t>
            </a:fld>
            <a:endParaRPr lang="nn-NO"/>
          </a:p>
        </p:txBody>
      </p:sp>
      <p:sp>
        <p:nvSpPr>
          <p:cNvPr id="8" name="Plassholder for lysbildenumm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E1A7BF-A881-4340-A4FB-E64CFF1A2EE3}" type="slidenum">
              <a:rPr lang="nn-NO"/>
              <a:pPr>
                <a:defRPr/>
              </a:pPr>
              <a:t>‹#›</a:t>
            </a:fld>
            <a:endParaRPr lang="nn-NO"/>
          </a:p>
        </p:txBody>
      </p:sp>
      <p:sp>
        <p:nvSpPr>
          <p:cNvPr id="9" name="Plassholder for bunntekst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221A3-D10A-420E-A759-C94B19762AF7}" type="datetimeFigureOut">
              <a:rPr lang="nn-NO"/>
              <a:pPr>
                <a:defRPr/>
              </a:pPr>
              <a:t>07.05.2012</a:t>
            </a:fld>
            <a:endParaRPr lang="nn-NO"/>
          </a:p>
        </p:txBody>
      </p:sp>
      <p:sp>
        <p:nvSpPr>
          <p:cNvPr id="4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Plassholder for lysbilde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29A-848F-4AAE-BBE1-DBCD68692E3A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0C100-CC4D-4446-94A7-886ECACF63AA}" type="datetimeFigureOut">
              <a:rPr lang="nn-NO"/>
              <a:pPr>
                <a:defRPr/>
              </a:pPr>
              <a:t>07.05.2012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DCD5970-24DF-40B2-AF20-1F139801841B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66AB0-ECC6-43C8-89BF-11EEF51722C2}" type="datetimeFigureOut">
              <a:rPr lang="nn-NO"/>
              <a:pPr>
                <a:defRPr/>
              </a:pPr>
              <a:t>07.05.2012</a:t>
            </a:fld>
            <a:endParaRPr lang="nn-NO"/>
          </a:p>
        </p:txBody>
      </p:sp>
      <p:sp>
        <p:nvSpPr>
          <p:cNvPr id="6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Plassholder for lysbilde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1B6BA-4352-45E3-8E98-726F6EA07D7E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ktangel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ktangel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ktangel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b-NO" noProof="0" smtClean="0"/>
              <a:t>Klikk ikonet for å legge til bilde</a:t>
            </a:r>
            <a:endParaRPr lang="en-US" noProof="0" dirty="0"/>
          </a:p>
        </p:txBody>
      </p:sp>
      <p:sp>
        <p:nvSpPr>
          <p:cNvPr id="9" name="Plassholder for dato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D4EF73B-41DF-4B54-8385-A7B613B5C037}" type="datetimeFigureOut">
              <a:rPr lang="nn-NO"/>
              <a:pPr>
                <a:defRPr/>
              </a:pPr>
              <a:t>07.05.2012</a:t>
            </a:fld>
            <a:endParaRPr lang="nn-NO"/>
          </a:p>
        </p:txBody>
      </p:sp>
      <p:sp>
        <p:nvSpPr>
          <p:cNvPr id="10" name="Plassholder for lysbildenumm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957BDF73-9C90-4679-B677-EC23FB0D0DE7}" type="slidenum">
              <a:rPr lang="nn-NO"/>
              <a:pPr>
                <a:defRPr/>
              </a:pPr>
              <a:t>‹#›</a:t>
            </a:fld>
            <a:endParaRPr lang="nn-NO"/>
          </a:p>
        </p:txBody>
      </p:sp>
      <p:sp>
        <p:nvSpPr>
          <p:cNvPr id="11" name="Plassholder for bunntekst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1027" name="Plassholder for teks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14" name="Plassholder for dato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BDEC89E-1489-4B48-A3DC-0D53733DC2BB}" type="datetimeFigureOut">
              <a:rPr lang="nn-NO"/>
              <a:pPr>
                <a:defRPr/>
              </a:pPr>
              <a:t>07.05.2012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Rektangel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36CFFC-F440-437F-96D3-988EA79E41E6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1" r:id="rId2"/>
    <p:sldLayoutId id="2147483674" r:id="rId3"/>
    <p:sldLayoutId id="2147483675" r:id="rId4"/>
    <p:sldLayoutId id="2147483676" r:id="rId5"/>
    <p:sldLayoutId id="2147483670" r:id="rId6"/>
    <p:sldLayoutId id="2147483677" r:id="rId7"/>
    <p:sldLayoutId id="2147483669" r:id="rId8"/>
    <p:sldLayoutId id="2147483678" r:id="rId9"/>
    <p:sldLayoutId id="2147483668" r:id="rId10"/>
    <p:sldLayoutId id="2147483679" r:id="rId11"/>
    <p:sldLayoutId id="214748367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"/>
        <a:defRPr sz="29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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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2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2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n-NO" dirty="0" smtClean="0">
                <a:ea typeface="+mj-ea"/>
                <a:cs typeface="+mj-cs"/>
              </a:rPr>
              <a:t>Religion in </a:t>
            </a:r>
            <a:r>
              <a:rPr lang="nn-NO" dirty="0" err="1" smtClean="0">
                <a:ea typeface="+mj-ea"/>
                <a:cs typeface="+mj-cs"/>
              </a:rPr>
              <a:t>Norway</a:t>
            </a:r>
            <a:r>
              <a:rPr lang="nn-NO" dirty="0" smtClean="0">
                <a:ea typeface="+mj-ea"/>
                <a:cs typeface="+mj-cs"/>
              </a:rPr>
              <a:t>:</a:t>
            </a:r>
            <a:br>
              <a:rPr lang="nn-NO" dirty="0" smtClean="0">
                <a:ea typeface="+mj-ea"/>
                <a:cs typeface="+mj-cs"/>
              </a:rPr>
            </a:br>
            <a:r>
              <a:rPr lang="nn-NO" dirty="0" smtClean="0">
                <a:ea typeface="+mj-ea"/>
                <a:cs typeface="+mj-cs"/>
              </a:rPr>
              <a:t>Norwegian Life and Society</a:t>
            </a:r>
            <a:endParaRPr lang="nn-NO" dirty="0">
              <a:ea typeface="+mj-ea"/>
              <a:cs typeface="+mj-cs"/>
            </a:endParaRPr>
          </a:p>
        </p:txBody>
      </p:sp>
      <p:sp>
        <p:nvSpPr>
          <p:cNvPr id="13314" name="Undertittel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 fontScale="77500" lnSpcReduction="20000"/>
          </a:bodyPr>
          <a:lstStyle/>
          <a:p>
            <a:r>
              <a:rPr lang="nn-NO" dirty="0" smtClean="0"/>
              <a:t>Lars Laird Eriksen</a:t>
            </a:r>
          </a:p>
          <a:p>
            <a:r>
              <a:rPr lang="nn-NO" dirty="0" smtClean="0"/>
              <a:t>Social science dept– </a:t>
            </a:r>
            <a:r>
              <a:rPr lang="nn-NO" dirty="0" smtClean="0"/>
              <a:t>Norwegian School </a:t>
            </a:r>
            <a:r>
              <a:rPr lang="nn-NO" dirty="0" err="1" smtClean="0"/>
              <a:t>of</a:t>
            </a:r>
            <a:r>
              <a:rPr lang="nn-NO" dirty="0" smtClean="0"/>
              <a:t> </a:t>
            </a:r>
            <a:r>
              <a:rPr lang="nn-NO" dirty="0" err="1" smtClean="0"/>
              <a:t>Theology</a:t>
            </a:r>
            <a:endParaRPr lang="nn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Modes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religious</a:t>
            </a:r>
            <a:r>
              <a:rPr lang="nb-NO" dirty="0" smtClean="0"/>
              <a:t> life in </a:t>
            </a:r>
            <a:r>
              <a:rPr lang="nb-NO" dirty="0" err="1" smtClean="0"/>
              <a:t>the</a:t>
            </a:r>
            <a:r>
              <a:rPr lang="nb-NO" dirty="0" smtClean="0"/>
              <a:t> 20th Century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dirty="0"/>
              <a:t>The «folkekirke» – or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people’s</a:t>
            </a:r>
            <a:r>
              <a:rPr lang="nb-NO" dirty="0"/>
              <a:t> </a:t>
            </a:r>
            <a:r>
              <a:rPr lang="nb-NO" dirty="0" err="1"/>
              <a:t>church</a:t>
            </a:r>
            <a:endParaRPr lang="nb-NO" dirty="0"/>
          </a:p>
          <a:p>
            <a:pPr lvl="1">
              <a:lnSpc>
                <a:spcPct val="90000"/>
              </a:lnSpc>
            </a:pPr>
            <a:endParaRPr lang="nb-NO" dirty="0" smtClean="0"/>
          </a:p>
          <a:p>
            <a:pPr lvl="1">
              <a:lnSpc>
                <a:spcPct val="90000"/>
              </a:lnSpc>
            </a:pPr>
            <a:r>
              <a:rPr lang="nb-NO" dirty="0" smtClean="0"/>
              <a:t>Life </a:t>
            </a:r>
            <a:r>
              <a:rPr lang="nb-NO" dirty="0"/>
              <a:t>rites: </a:t>
            </a:r>
            <a:r>
              <a:rPr lang="nb-NO" dirty="0" err="1"/>
              <a:t>Christening</a:t>
            </a:r>
            <a:r>
              <a:rPr lang="nb-NO" dirty="0"/>
              <a:t>, </a:t>
            </a:r>
            <a:r>
              <a:rPr lang="nb-NO" dirty="0" err="1"/>
              <a:t>Confirmation</a:t>
            </a:r>
            <a:r>
              <a:rPr lang="nb-NO" dirty="0"/>
              <a:t>, </a:t>
            </a:r>
            <a:r>
              <a:rPr lang="nb-NO" dirty="0" err="1"/>
              <a:t>Weddings</a:t>
            </a:r>
            <a:r>
              <a:rPr lang="nb-NO" dirty="0"/>
              <a:t>, </a:t>
            </a:r>
            <a:r>
              <a:rPr lang="nb-NO" dirty="0" err="1"/>
              <a:t>Funeral</a:t>
            </a:r>
            <a:endParaRPr lang="nb-NO" dirty="0"/>
          </a:p>
          <a:p>
            <a:pPr lvl="1">
              <a:lnSpc>
                <a:spcPct val="90000"/>
              </a:lnSpc>
            </a:pPr>
            <a:r>
              <a:rPr lang="nb-NO" dirty="0" err="1"/>
              <a:t>CofN</a:t>
            </a:r>
            <a:r>
              <a:rPr lang="nb-NO" dirty="0"/>
              <a:t> Church </a:t>
            </a:r>
            <a:r>
              <a:rPr lang="nb-NO" dirty="0" err="1"/>
              <a:t>buildings</a:t>
            </a:r>
            <a:r>
              <a:rPr lang="nb-NO" dirty="0"/>
              <a:t> </a:t>
            </a:r>
            <a:r>
              <a:rPr lang="nb-NO" dirty="0" err="1"/>
              <a:t>often</a:t>
            </a:r>
            <a:r>
              <a:rPr lang="nb-NO" dirty="0"/>
              <a:t> </a:t>
            </a:r>
            <a:r>
              <a:rPr lang="nb-NO" dirty="0" err="1"/>
              <a:t>local</a:t>
            </a:r>
            <a:r>
              <a:rPr lang="nb-NO" dirty="0"/>
              <a:t> </a:t>
            </a:r>
            <a:r>
              <a:rPr lang="nb-NO" dirty="0" err="1" smtClean="0"/>
              <a:t>hub</a:t>
            </a:r>
            <a:endParaRPr lang="nb-NO" dirty="0" smtClean="0"/>
          </a:p>
          <a:p>
            <a:pPr lvl="1">
              <a:lnSpc>
                <a:spcPct val="90000"/>
              </a:lnSpc>
            </a:pPr>
            <a:endParaRPr lang="nb-NO" dirty="0"/>
          </a:p>
          <a:p>
            <a:pPr lvl="1">
              <a:lnSpc>
                <a:spcPct val="90000"/>
              </a:lnSpc>
            </a:pPr>
            <a:r>
              <a:rPr lang="nb-NO" dirty="0" smtClean="0"/>
              <a:t>More </a:t>
            </a:r>
            <a:r>
              <a:rPr lang="nb-NO" dirty="0"/>
              <a:t>liberal </a:t>
            </a:r>
            <a:r>
              <a:rPr lang="nb-NO" dirty="0" err="1" smtClean="0"/>
              <a:t>ethics</a:t>
            </a:r>
            <a:r>
              <a:rPr lang="nb-NO" dirty="0" smtClean="0"/>
              <a:t>  </a:t>
            </a:r>
          </a:p>
          <a:p>
            <a:pPr lvl="1">
              <a:lnSpc>
                <a:spcPct val="90000"/>
              </a:lnSpc>
            </a:pPr>
            <a:endParaRPr lang="nb-NO" dirty="0"/>
          </a:p>
          <a:p>
            <a:pPr lvl="1">
              <a:lnSpc>
                <a:spcPct val="90000"/>
              </a:lnSpc>
            </a:pPr>
            <a:endParaRPr lang="nb-NO" dirty="0"/>
          </a:p>
          <a:p>
            <a:pPr lvl="1">
              <a:lnSpc>
                <a:spcPct val="90000"/>
              </a:lnSpc>
            </a:pPr>
            <a:endParaRPr lang="nb-NO" dirty="0" smtClean="0"/>
          </a:p>
          <a:p>
            <a:pPr lvl="1">
              <a:lnSpc>
                <a:spcPct val="90000"/>
              </a:lnSpc>
            </a:pPr>
            <a:r>
              <a:rPr lang="nb-NO" dirty="0" err="1" smtClean="0"/>
              <a:t>Eastern</a:t>
            </a:r>
            <a:r>
              <a:rPr lang="nb-NO" dirty="0"/>
              <a:t>, </a:t>
            </a:r>
            <a:r>
              <a:rPr lang="nb-NO" dirty="0" err="1"/>
              <a:t>middle</a:t>
            </a:r>
            <a:r>
              <a:rPr lang="nb-NO" dirty="0"/>
              <a:t> and Northern Norway</a:t>
            </a:r>
          </a:p>
          <a:p>
            <a:endParaRPr lang="nb-NO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095" y="3502848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47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Modes </a:t>
            </a:r>
            <a:r>
              <a:rPr lang="nb-NO" dirty="0" err="1" smtClean="0"/>
              <a:t>of</a:t>
            </a:r>
            <a:r>
              <a:rPr lang="nb-NO" dirty="0" smtClean="0"/>
              <a:t> non-</a:t>
            </a:r>
            <a:r>
              <a:rPr lang="nb-NO" dirty="0" err="1" smtClean="0"/>
              <a:t>religious</a:t>
            </a:r>
            <a:r>
              <a:rPr lang="nb-NO" dirty="0" smtClean="0"/>
              <a:t> life in </a:t>
            </a:r>
            <a:r>
              <a:rPr lang="nb-NO" dirty="0" err="1" smtClean="0"/>
              <a:t>the</a:t>
            </a:r>
            <a:r>
              <a:rPr lang="nb-NO" dirty="0" smtClean="0"/>
              <a:t> 20th </a:t>
            </a:r>
            <a:r>
              <a:rPr lang="nb-NO" dirty="0" err="1" smtClean="0"/>
              <a:t>century</a:t>
            </a:r>
            <a:r>
              <a:rPr lang="nb-NO" dirty="0"/>
              <a:t>:</a:t>
            </a:r>
            <a:r>
              <a:rPr lang="nb-NO" dirty="0" smtClean="0"/>
              <a:t> </a:t>
            </a:r>
            <a:r>
              <a:rPr lang="nb-NO" dirty="0" err="1" smtClean="0"/>
              <a:t>secularisation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b-NO" dirty="0" smtClean="0"/>
              <a:t>Norway part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broader</a:t>
            </a:r>
            <a:r>
              <a:rPr lang="nb-NO" dirty="0" smtClean="0"/>
              <a:t> European trend – </a:t>
            </a:r>
            <a:r>
              <a:rPr lang="nb-NO" dirty="0" err="1" smtClean="0"/>
              <a:t>enlightenment</a:t>
            </a:r>
            <a:r>
              <a:rPr lang="nb-NO" dirty="0" smtClean="0"/>
              <a:t> </a:t>
            </a:r>
            <a:r>
              <a:rPr lang="nb-NO" dirty="0" err="1" smtClean="0"/>
              <a:t>philosophy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Religion and </a:t>
            </a:r>
            <a:r>
              <a:rPr lang="nb-NO" dirty="0" err="1" smtClean="0"/>
              <a:t>labour</a:t>
            </a:r>
            <a:r>
              <a:rPr lang="nb-NO" dirty="0" smtClean="0"/>
              <a:t> </a:t>
            </a:r>
            <a:r>
              <a:rPr lang="nb-NO" dirty="0" err="1" smtClean="0"/>
              <a:t>movement</a:t>
            </a:r>
            <a:r>
              <a:rPr lang="nb-NO" dirty="0" smtClean="0"/>
              <a:t> : </a:t>
            </a:r>
            <a:br>
              <a:rPr lang="nb-NO" dirty="0" smtClean="0"/>
            </a:br>
            <a:r>
              <a:rPr lang="nb-NO" dirty="0" smtClean="0"/>
              <a:t>From </a:t>
            </a:r>
            <a:r>
              <a:rPr lang="nb-NO" dirty="0" err="1" smtClean="0"/>
              <a:t>hostile</a:t>
            </a:r>
            <a:r>
              <a:rPr lang="nb-NO" dirty="0" smtClean="0"/>
              <a:t> to ambivalent </a:t>
            </a:r>
            <a:br>
              <a:rPr lang="nb-NO" dirty="0" smtClean="0"/>
            </a:br>
            <a:r>
              <a:rPr lang="nb-NO" dirty="0" err="1" smtClean="0"/>
              <a:t>relationship</a:t>
            </a:r>
            <a:endParaRPr lang="nb-NO" dirty="0" smtClean="0"/>
          </a:p>
          <a:p>
            <a:r>
              <a:rPr lang="nb-NO" dirty="0" err="1" smtClean="0"/>
              <a:t>Strong</a:t>
            </a:r>
            <a:r>
              <a:rPr lang="nb-NO" dirty="0" smtClean="0"/>
              <a:t> </a:t>
            </a:r>
            <a:r>
              <a:rPr lang="nb-NO" dirty="0" err="1" smtClean="0"/>
              <a:t>secular</a:t>
            </a:r>
            <a:r>
              <a:rPr lang="nb-NO" dirty="0" smtClean="0"/>
              <a:t> humanist </a:t>
            </a:r>
            <a:r>
              <a:rPr lang="nb-NO" dirty="0" err="1" smtClean="0"/>
              <a:t>movement</a:t>
            </a:r>
            <a:r>
              <a:rPr lang="nb-NO" dirty="0" smtClean="0"/>
              <a:t> </a:t>
            </a:r>
          </a:p>
          <a:p>
            <a:endParaRPr lang="nb-NO" dirty="0"/>
          </a:p>
          <a:p>
            <a:r>
              <a:rPr lang="nb-NO" dirty="0" smtClean="0"/>
              <a:t>Norway is </a:t>
            </a:r>
            <a:r>
              <a:rPr lang="nb-NO" dirty="0" err="1" smtClean="0"/>
              <a:t>low</a:t>
            </a:r>
            <a:r>
              <a:rPr lang="nb-NO" dirty="0" smtClean="0"/>
              <a:t> on </a:t>
            </a:r>
            <a:r>
              <a:rPr lang="nb-NO" dirty="0" err="1" smtClean="0"/>
              <a:t>religious</a:t>
            </a:r>
            <a:r>
              <a:rPr lang="nb-NO" dirty="0" smtClean="0"/>
              <a:t> </a:t>
            </a:r>
            <a:r>
              <a:rPr lang="nb-NO" dirty="0" err="1" smtClean="0"/>
              <a:t>participation</a:t>
            </a:r>
            <a:r>
              <a:rPr lang="nb-NO" dirty="0" smtClean="0"/>
              <a:t>, </a:t>
            </a:r>
            <a:r>
              <a:rPr lang="nb-NO" dirty="0" err="1" smtClean="0"/>
              <a:t>slightly</a:t>
            </a:r>
            <a:r>
              <a:rPr lang="nb-NO" dirty="0" smtClean="0"/>
              <a:t> </a:t>
            </a:r>
            <a:r>
              <a:rPr lang="nb-NO" dirty="0" err="1" smtClean="0"/>
              <a:t>higher</a:t>
            </a:r>
            <a:r>
              <a:rPr lang="nb-NO" dirty="0" smtClean="0"/>
              <a:t> on </a:t>
            </a:r>
            <a:r>
              <a:rPr lang="nb-NO" dirty="0" err="1" smtClean="0"/>
              <a:t>self-identification</a:t>
            </a:r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073" y="220762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560" y="4167188"/>
            <a:ext cx="3810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94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Sami Religion </a:t>
            </a:r>
            <a:r>
              <a:rPr lang="nb-NO" dirty="0" err="1" smtClean="0"/>
              <a:t>today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b-NO" dirty="0" err="1" smtClean="0"/>
              <a:t>Læstadianism</a:t>
            </a:r>
            <a:endParaRPr lang="nb-NO" dirty="0" smtClean="0"/>
          </a:p>
          <a:p>
            <a:pPr lvl="1"/>
            <a:r>
              <a:rPr lang="nb-NO" dirty="0" err="1" smtClean="0"/>
              <a:t>Swedish</a:t>
            </a:r>
            <a:r>
              <a:rPr lang="nb-NO" dirty="0" smtClean="0"/>
              <a:t> pastor Lars Levi Læstadius </a:t>
            </a:r>
            <a:r>
              <a:rPr lang="nb-NO" dirty="0" err="1" smtClean="0"/>
              <a:t>engaged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Sami </a:t>
            </a:r>
            <a:r>
              <a:rPr lang="nb-NO" dirty="0" err="1" smtClean="0"/>
              <a:t>populations</a:t>
            </a:r>
            <a:r>
              <a:rPr lang="nb-NO" dirty="0" smtClean="0"/>
              <a:t> in Norway, </a:t>
            </a:r>
            <a:r>
              <a:rPr lang="nb-NO" dirty="0" err="1" smtClean="0"/>
              <a:t>Sweden</a:t>
            </a:r>
            <a:r>
              <a:rPr lang="nb-NO" dirty="0" smtClean="0"/>
              <a:t> and Finland</a:t>
            </a:r>
          </a:p>
          <a:p>
            <a:pPr lvl="1"/>
            <a:r>
              <a:rPr lang="nb-NO" dirty="0" smtClean="0"/>
              <a:t>A pietist, anti-</a:t>
            </a:r>
            <a:r>
              <a:rPr lang="nb-NO" dirty="0" err="1" smtClean="0"/>
              <a:t>authority</a:t>
            </a:r>
            <a:r>
              <a:rPr lang="nb-NO" dirty="0" smtClean="0"/>
              <a:t> </a:t>
            </a:r>
            <a:r>
              <a:rPr lang="nb-NO" dirty="0" err="1" smtClean="0"/>
              <a:t>movement</a:t>
            </a:r>
            <a:r>
              <a:rPr lang="nb-NO" dirty="0" smtClean="0"/>
              <a:t> – </a:t>
            </a:r>
            <a:r>
              <a:rPr lang="nb-NO" dirty="0" err="1" smtClean="0"/>
              <a:t>establishing</a:t>
            </a:r>
            <a:r>
              <a:rPr lang="nb-NO" dirty="0" smtClean="0"/>
              <a:t> an </a:t>
            </a:r>
            <a:r>
              <a:rPr lang="nb-NO" dirty="0" err="1" smtClean="0"/>
              <a:t>indigenous</a:t>
            </a:r>
            <a:r>
              <a:rPr lang="nb-NO" dirty="0" smtClean="0"/>
              <a:t> Sami </a:t>
            </a:r>
            <a:r>
              <a:rPr lang="nb-NO" dirty="0" err="1" smtClean="0"/>
              <a:t>Christianity</a:t>
            </a:r>
            <a:r>
              <a:rPr lang="nb-NO" dirty="0" smtClean="0"/>
              <a:t>.</a:t>
            </a:r>
          </a:p>
          <a:p>
            <a:pPr lvl="1"/>
            <a:r>
              <a:rPr lang="nb-NO" dirty="0" err="1" smtClean="0"/>
              <a:t>Countering</a:t>
            </a:r>
            <a:r>
              <a:rPr lang="nb-NO" dirty="0" smtClean="0"/>
              <a:t> </a:t>
            </a:r>
            <a:r>
              <a:rPr lang="nb-NO" dirty="0" err="1" smtClean="0"/>
              <a:t>colonialist</a:t>
            </a:r>
            <a:r>
              <a:rPr lang="nb-NO" dirty="0" smtClean="0"/>
              <a:t> </a:t>
            </a:r>
            <a:r>
              <a:rPr lang="nb-NO" dirty="0" err="1" smtClean="0"/>
              <a:t>missionary</a:t>
            </a:r>
            <a:r>
              <a:rPr lang="nb-NO" dirty="0" smtClean="0"/>
              <a:t> </a:t>
            </a:r>
            <a:r>
              <a:rPr lang="nb-NO" dirty="0" err="1" smtClean="0"/>
              <a:t>activity</a:t>
            </a:r>
            <a:endParaRPr lang="nb-NO" dirty="0" smtClean="0"/>
          </a:p>
          <a:p>
            <a:pPr lvl="1"/>
            <a:r>
              <a:rPr lang="nb-NO" dirty="0" smtClean="0"/>
              <a:t>Still an </a:t>
            </a:r>
            <a:r>
              <a:rPr lang="nb-NO" dirty="0" err="1" smtClean="0"/>
              <a:t>influence</a:t>
            </a:r>
            <a:r>
              <a:rPr lang="nb-NO" dirty="0" smtClean="0"/>
              <a:t> – an </a:t>
            </a:r>
            <a:r>
              <a:rPr lang="nb-NO" dirty="0" err="1" smtClean="0"/>
              <a:t>ascetic</a:t>
            </a:r>
            <a:r>
              <a:rPr lang="nb-NO" dirty="0" smtClean="0"/>
              <a:t> </a:t>
            </a:r>
            <a:r>
              <a:rPr lang="nb-NO" dirty="0" err="1" smtClean="0"/>
              <a:t>counter-culture</a:t>
            </a: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994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nb-NO" dirty="0" err="1"/>
              <a:t>Immigration</a:t>
            </a:r>
            <a:r>
              <a:rPr lang="nb-NO" dirty="0"/>
              <a:t> and </a:t>
            </a:r>
            <a:r>
              <a:rPr lang="nb-NO" dirty="0" err="1"/>
              <a:t>pluralisation</a:t>
            </a:r>
            <a:endParaRPr lang="nb-NO" dirty="0"/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sz="2500" dirty="0"/>
              <a:t>From </a:t>
            </a:r>
            <a:r>
              <a:rPr lang="nb-NO" sz="2500" dirty="0" err="1"/>
              <a:t>about</a:t>
            </a:r>
            <a:r>
              <a:rPr lang="nb-NO" sz="2500" dirty="0"/>
              <a:t> 1960, </a:t>
            </a:r>
            <a:r>
              <a:rPr lang="nb-NO" sz="2500" dirty="0" err="1"/>
              <a:t>labour</a:t>
            </a:r>
            <a:r>
              <a:rPr lang="nb-NO" sz="2500" dirty="0"/>
              <a:t> </a:t>
            </a:r>
            <a:r>
              <a:rPr lang="nb-NO" sz="2500" dirty="0" err="1"/>
              <a:t>migration</a:t>
            </a:r>
            <a:r>
              <a:rPr lang="nb-NO" sz="2500" dirty="0"/>
              <a:t> to Norway.</a:t>
            </a:r>
          </a:p>
          <a:p>
            <a:pPr>
              <a:lnSpc>
                <a:spcPct val="90000"/>
              </a:lnSpc>
            </a:pPr>
            <a:endParaRPr lang="nb-NO" sz="2500" dirty="0"/>
          </a:p>
          <a:p>
            <a:pPr>
              <a:lnSpc>
                <a:spcPct val="90000"/>
              </a:lnSpc>
            </a:pPr>
            <a:r>
              <a:rPr lang="nb-NO" sz="2500" dirty="0"/>
              <a:t>Islam</a:t>
            </a:r>
          </a:p>
          <a:p>
            <a:pPr>
              <a:lnSpc>
                <a:spcPct val="90000"/>
              </a:lnSpc>
            </a:pPr>
            <a:r>
              <a:rPr lang="nb-NO" sz="2500" dirty="0" err="1"/>
              <a:t>Hinduism</a:t>
            </a:r>
            <a:endParaRPr lang="nb-NO" sz="2500" dirty="0"/>
          </a:p>
          <a:p>
            <a:pPr>
              <a:lnSpc>
                <a:spcPct val="90000"/>
              </a:lnSpc>
            </a:pPr>
            <a:r>
              <a:rPr lang="nb-NO" sz="2500" dirty="0" err="1" smtClean="0"/>
              <a:t>Buddhism</a:t>
            </a:r>
            <a:endParaRPr lang="nb-NO" sz="2500" dirty="0" smtClean="0"/>
          </a:p>
          <a:p>
            <a:pPr>
              <a:lnSpc>
                <a:spcPct val="90000"/>
              </a:lnSpc>
            </a:pPr>
            <a:endParaRPr lang="nb-NO" sz="2500" dirty="0"/>
          </a:p>
          <a:p>
            <a:pPr>
              <a:lnSpc>
                <a:spcPct val="90000"/>
              </a:lnSpc>
            </a:pPr>
            <a:r>
              <a:rPr lang="nb-NO" sz="2500" dirty="0"/>
              <a:t>Christian </a:t>
            </a:r>
            <a:r>
              <a:rPr lang="nb-NO" sz="2500" dirty="0" err="1"/>
              <a:t>denominations</a:t>
            </a:r>
            <a:r>
              <a:rPr lang="nb-NO" sz="2500" dirty="0"/>
              <a:t> (</a:t>
            </a:r>
            <a:r>
              <a:rPr lang="nb-NO" sz="2500" dirty="0" err="1"/>
              <a:t>Catholic</a:t>
            </a:r>
            <a:r>
              <a:rPr lang="nb-NO" sz="2500" dirty="0"/>
              <a:t> and </a:t>
            </a:r>
            <a:r>
              <a:rPr lang="nb-NO" sz="2500" dirty="0" err="1"/>
              <a:t>pentacostal</a:t>
            </a:r>
            <a:r>
              <a:rPr lang="nb-NO" sz="2500" dirty="0"/>
              <a:t>)</a:t>
            </a:r>
          </a:p>
          <a:p>
            <a:pPr>
              <a:lnSpc>
                <a:spcPct val="90000"/>
              </a:lnSpc>
            </a:pPr>
            <a:endParaRPr lang="nb-NO" sz="2500" dirty="0"/>
          </a:p>
          <a:p>
            <a:pPr>
              <a:lnSpc>
                <a:spcPct val="90000"/>
              </a:lnSpc>
            </a:pPr>
            <a:r>
              <a:rPr lang="nb-NO" sz="2500" dirty="0" err="1"/>
              <a:t>Changes</a:t>
            </a:r>
            <a:r>
              <a:rPr lang="nb-NO" sz="2500" dirty="0"/>
              <a:t> in </a:t>
            </a:r>
            <a:r>
              <a:rPr lang="nb-NO" sz="2500" dirty="0" err="1"/>
              <a:t>school</a:t>
            </a:r>
            <a:endParaRPr lang="nb-NO" sz="2500" dirty="0"/>
          </a:p>
          <a:p>
            <a:pPr>
              <a:lnSpc>
                <a:spcPct val="90000"/>
              </a:lnSpc>
            </a:pPr>
            <a:r>
              <a:rPr lang="nb-NO" sz="2500" dirty="0" err="1"/>
              <a:t>Changes</a:t>
            </a:r>
            <a:r>
              <a:rPr lang="nb-NO" sz="2500" dirty="0"/>
              <a:t> in State-Church </a:t>
            </a:r>
            <a:r>
              <a:rPr lang="nb-NO" sz="2500" dirty="0" err="1" smtClean="0"/>
              <a:t>relations</a:t>
            </a:r>
            <a:endParaRPr lang="nb-NO" sz="2500" dirty="0" smtClean="0"/>
          </a:p>
          <a:p>
            <a:pPr>
              <a:lnSpc>
                <a:spcPct val="90000"/>
              </a:lnSpc>
            </a:pPr>
            <a:r>
              <a:rPr lang="nb-NO" sz="2500" dirty="0" smtClean="0"/>
              <a:t>Place </a:t>
            </a:r>
            <a:r>
              <a:rPr lang="nb-NO" sz="2500" dirty="0" err="1" smtClean="0"/>
              <a:t>of</a:t>
            </a:r>
            <a:r>
              <a:rPr lang="nb-NO" sz="2500" dirty="0" smtClean="0"/>
              <a:t> Islam in public life a huge </a:t>
            </a:r>
            <a:r>
              <a:rPr lang="nb-NO" sz="2500" dirty="0" err="1" smtClean="0"/>
              <a:t>issue</a:t>
            </a:r>
            <a:endParaRPr lang="nb-NO" sz="2500" dirty="0"/>
          </a:p>
          <a:p>
            <a:pPr>
              <a:lnSpc>
                <a:spcPct val="90000"/>
              </a:lnSpc>
            </a:pPr>
            <a:endParaRPr lang="nb-NO" sz="25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620" y="2163151"/>
            <a:ext cx="3442878" cy="194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499" y="3574974"/>
            <a:ext cx="15621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Membership</a:t>
            </a:r>
            <a:r>
              <a:rPr lang="nb-NO" dirty="0" smtClean="0"/>
              <a:t> in </a:t>
            </a:r>
            <a:r>
              <a:rPr lang="nb-NO" dirty="0" err="1" smtClean="0"/>
              <a:t>religious</a:t>
            </a:r>
            <a:r>
              <a:rPr lang="nb-NO" dirty="0" smtClean="0"/>
              <a:t> </a:t>
            </a:r>
            <a:r>
              <a:rPr lang="nb-NO" dirty="0" err="1" smtClean="0"/>
              <a:t>organisations</a:t>
            </a:r>
            <a:r>
              <a:rPr lang="nb-NO" dirty="0" smtClean="0"/>
              <a:t> </a:t>
            </a:r>
            <a:r>
              <a:rPr lang="nb-NO" dirty="0" err="1" smtClean="0"/>
              <a:t>outside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CoN</a:t>
            </a:r>
            <a:endParaRPr lang="nb-NO" dirty="0"/>
          </a:p>
        </p:txBody>
      </p:sp>
      <p:graphicFrame>
        <p:nvGraphicFramePr>
          <p:cNvPr id="10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197276"/>
              </p:ext>
            </p:extLst>
          </p:nvPr>
        </p:nvGraphicFramePr>
        <p:xfrm>
          <a:off x="612647" y="1538871"/>
          <a:ext cx="7717833" cy="4746839"/>
        </p:xfrm>
        <a:graphic>
          <a:graphicData uri="http://schemas.openxmlformats.org/drawingml/2006/table">
            <a:tbl>
              <a:tblPr/>
              <a:tblGrid>
                <a:gridCol w="2572611"/>
                <a:gridCol w="2572611"/>
                <a:gridCol w="2572611"/>
              </a:tblGrid>
              <a:tr h="5913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nb-NO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1991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2011</a:t>
                      </a:r>
                      <a:endParaRPr kumimoji="0" lang="nb-NO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Islam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19 000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106 735</a:t>
                      </a:r>
                      <a:endParaRPr kumimoji="0" lang="nb-NO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Judaism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1045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819</a:t>
                      </a:r>
                      <a:endParaRPr kumimoji="0" lang="nb-NO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Hinduism</a:t>
                      </a:r>
                      <a:endParaRPr kumimoji="0" lang="nb-NO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nb-NO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5 858</a:t>
                      </a:r>
                      <a:endParaRPr kumimoji="0" lang="nb-NO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Buddhism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nb-NO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14 580</a:t>
                      </a:r>
                      <a:endParaRPr kumimoji="0" lang="nb-NO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nb-NO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4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Christian </a:t>
                      </a:r>
                      <a:r>
                        <a:rPr kumimoji="0" lang="nb-NO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outside</a:t>
                      </a:r>
                      <a:r>
                        <a:rPr kumimoji="0" lang="nb-NO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 </a:t>
                      </a:r>
                      <a:r>
                        <a:rPr kumimoji="0" lang="nb-NO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CoN</a:t>
                      </a:r>
                      <a:endParaRPr kumimoji="0" lang="nb-NO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nb-NO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266 834</a:t>
                      </a:r>
                      <a:endParaRPr kumimoji="0" lang="nb-NO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Life-</a:t>
                      </a:r>
                      <a:r>
                        <a:rPr kumimoji="0" lang="nb-NO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View</a:t>
                      </a:r>
                      <a:r>
                        <a:rPr kumimoji="0" lang="nb-NO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 org</a:t>
                      </a:r>
                      <a:endParaRPr kumimoji="0" lang="nb-NO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nb-NO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49 400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nb-NO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nb-NO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84 481</a:t>
                      </a:r>
                      <a:endParaRPr kumimoji="0" lang="nb-NO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nb-NO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ktangel 8"/>
          <p:cNvSpPr/>
          <p:nvPr/>
        </p:nvSpPr>
        <p:spPr>
          <a:xfrm>
            <a:off x="0" y="6398116"/>
            <a:ext cx="8909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http://www.ssb.no/english/subjects/07/02/10/trosamf_en/tab-2011-12-06-01-en.html</a:t>
            </a:r>
          </a:p>
        </p:txBody>
      </p:sp>
    </p:spTree>
    <p:extLst>
      <p:ext uri="{BB962C8B-B14F-4D97-AF65-F5344CB8AC3E}">
        <p14:creationId xmlns:p14="http://schemas.microsoft.com/office/powerpoint/2010/main" val="390337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nb-NO"/>
              <a:t>The constitution: </a:t>
            </a:r>
            <a:br>
              <a:rPr lang="nb-NO"/>
            </a:br>
            <a:r>
              <a:rPr lang="nb-NO"/>
              <a:t>State &amp; Church</a:t>
            </a:r>
          </a:p>
        </p:txBody>
      </p:sp>
      <p:sp>
        <p:nvSpPr>
          <p:cNvPr id="41987" name="Placeholder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>
            <a:normAutofit fontScale="92500" lnSpcReduction="10000"/>
          </a:bodyPr>
          <a:lstStyle/>
          <a:p>
            <a:r>
              <a:rPr lang="nb-NO" dirty="0" err="1" smtClean="0">
                <a:solidFill>
                  <a:srgbClr val="333333"/>
                </a:solidFill>
                <a:latin typeface="Tw Cen MT" pitchFamily="34" charset="0"/>
              </a:rPr>
              <a:t>Established</a:t>
            </a:r>
            <a:r>
              <a:rPr lang="nb-NO" dirty="0" smtClean="0">
                <a:solidFill>
                  <a:srgbClr val="333333"/>
                </a:solidFill>
                <a:latin typeface="Tw Cen MT" pitchFamily="34" charset="0"/>
              </a:rPr>
              <a:t> Church.</a:t>
            </a:r>
          </a:p>
          <a:p>
            <a:endParaRPr lang="nb-NO" dirty="0" smtClean="0">
              <a:solidFill>
                <a:srgbClr val="333333"/>
              </a:solidFill>
              <a:latin typeface="Tw Cen MT" pitchFamily="34" charset="0"/>
            </a:endParaRPr>
          </a:p>
          <a:p>
            <a:r>
              <a:rPr lang="nb-NO" dirty="0" smtClean="0">
                <a:solidFill>
                  <a:srgbClr val="333333"/>
                </a:solidFill>
                <a:latin typeface="Tw Cen MT" pitchFamily="34" charset="0"/>
              </a:rPr>
              <a:t>Part </a:t>
            </a:r>
            <a:r>
              <a:rPr lang="nb-NO" dirty="0" err="1" smtClean="0">
                <a:solidFill>
                  <a:srgbClr val="333333"/>
                </a:solidFill>
                <a:latin typeface="Tw Cen MT" pitchFamily="34" charset="0"/>
              </a:rPr>
              <a:t>of</a:t>
            </a:r>
            <a:r>
              <a:rPr lang="nb-NO" dirty="0" smtClean="0">
                <a:solidFill>
                  <a:srgbClr val="333333"/>
                </a:solidFill>
                <a:latin typeface="Tw Cen MT" pitchFamily="34" charset="0"/>
              </a:rPr>
              <a:t> </a:t>
            </a:r>
            <a:r>
              <a:rPr lang="nb-NO" dirty="0" err="1" smtClean="0">
                <a:solidFill>
                  <a:srgbClr val="333333"/>
                </a:solidFill>
                <a:latin typeface="Tw Cen MT" pitchFamily="34" charset="0"/>
              </a:rPr>
              <a:t>administration</a:t>
            </a:r>
            <a:r>
              <a:rPr lang="nb-NO" dirty="0" smtClean="0">
                <a:solidFill>
                  <a:srgbClr val="333333"/>
                </a:solidFill>
                <a:latin typeface="Tw Cen MT" pitchFamily="34" charset="0"/>
              </a:rPr>
              <a:t>, not </a:t>
            </a:r>
            <a:r>
              <a:rPr lang="nb-NO" dirty="0" err="1" smtClean="0">
                <a:solidFill>
                  <a:srgbClr val="333333"/>
                </a:solidFill>
                <a:latin typeface="Tw Cen MT" pitchFamily="34" charset="0"/>
              </a:rPr>
              <a:t>seperate</a:t>
            </a:r>
            <a:r>
              <a:rPr lang="nb-NO" dirty="0" smtClean="0">
                <a:solidFill>
                  <a:srgbClr val="333333"/>
                </a:solidFill>
                <a:latin typeface="Tw Cen MT" pitchFamily="34" charset="0"/>
              </a:rPr>
              <a:t> legal </a:t>
            </a:r>
            <a:r>
              <a:rPr lang="nb-NO" dirty="0" err="1" smtClean="0">
                <a:solidFill>
                  <a:srgbClr val="333333"/>
                </a:solidFill>
                <a:latin typeface="Tw Cen MT" pitchFamily="34" charset="0"/>
              </a:rPr>
              <a:t>entity</a:t>
            </a:r>
            <a:endParaRPr lang="nb-NO" dirty="0" smtClean="0">
              <a:solidFill>
                <a:srgbClr val="333333"/>
              </a:solidFill>
              <a:latin typeface="Tw Cen MT" pitchFamily="34" charset="0"/>
            </a:endParaRPr>
          </a:p>
          <a:p>
            <a:r>
              <a:rPr lang="nb-NO" dirty="0" err="1" smtClean="0">
                <a:solidFill>
                  <a:srgbClr val="333333"/>
                </a:solidFill>
                <a:latin typeface="Tw Cen MT" pitchFamily="34" charset="0"/>
              </a:rPr>
              <a:t>Government</a:t>
            </a:r>
            <a:r>
              <a:rPr lang="nb-NO" dirty="0" smtClean="0">
                <a:solidFill>
                  <a:srgbClr val="333333"/>
                </a:solidFill>
                <a:latin typeface="Tw Cen MT" pitchFamily="34" charset="0"/>
              </a:rPr>
              <a:t> appoints </a:t>
            </a:r>
            <a:r>
              <a:rPr lang="nb-NO" dirty="0" err="1" smtClean="0">
                <a:solidFill>
                  <a:srgbClr val="333333"/>
                </a:solidFill>
                <a:latin typeface="Tw Cen MT" pitchFamily="34" charset="0"/>
              </a:rPr>
              <a:t>bishops</a:t>
            </a:r>
            <a:endParaRPr lang="nb-NO" dirty="0" smtClean="0">
              <a:solidFill>
                <a:srgbClr val="333333"/>
              </a:solidFill>
              <a:latin typeface="Tw Cen MT" pitchFamily="34" charset="0"/>
            </a:endParaRPr>
          </a:p>
          <a:p>
            <a:r>
              <a:rPr lang="nb-NO" dirty="0" smtClean="0">
                <a:solidFill>
                  <a:srgbClr val="333333"/>
                </a:solidFill>
                <a:latin typeface="Tw Cen MT" pitchFamily="34" charset="0"/>
              </a:rPr>
              <a:t>50% </a:t>
            </a:r>
            <a:r>
              <a:rPr lang="nb-NO" dirty="0" err="1" smtClean="0">
                <a:solidFill>
                  <a:srgbClr val="333333"/>
                </a:solidFill>
                <a:latin typeface="Tw Cen MT" pitchFamily="34" charset="0"/>
              </a:rPr>
              <a:t>of</a:t>
            </a:r>
            <a:r>
              <a:rPr lang="nb-NO" dirty="0" smtClean="0">
                <a:solidFill>
                  <a:srgbClr val="333333"/>
                </a:solidFill>
                <a:latin typeface="Tw Cen MT" pitchFamily="34" charset="0"/>
              </a:rPr>
              <a:t> </a:t>
            </a:r>
            <a:r>
              <a:rPr lang="nb-NO" dirty="0" err="1" smtClean="0">
                <a:solidFill>
                  <a:srgbClr val="333333"/>
                </a:solidFill>
                <a:latin typeface="Tw Cen MT" pitchFamily="34" charset="0"/>
              </a:rPr>
              <a:t>the</a:t>
            </a:r>
            <a:r>
              <a:rPr lang="nb-NO" dirty="0" smtClean="0">
                <a:solidFill>
                  <a:srgbClr val="333333"/>
                </a:solidFill>
                <a:latin typeface="Tw Cen MT" pitchFamily="34" charset="0"/>
              </a:rPr>
              <a:t> </a:t>
            </a:r>
            <a:r>
              <a:rPr lang="nb-NO" dirty="0" err="1" smtClean="0">
                <a:solidFill>
                  <a:srgbClr val="333333"/>
                </a:solidFill>
                <a:latin typeface="Tw Cen MT" pitchFamily="34" charset="0"/>
              </a:rPr>
              <a:t>government</a:t>
            </a:r>
            <a:r>
              <a:rPr lang="nb-NO" dirty="0" smtClean="0">
                <a:solidFill>
                  <a:srgbClr val="333333"/>
                </a:solidFill>
                <a:latin typeface="Tw Cen MT" pitchFamily="34" charset="0"/>
              </a:rPr>
              <a:t> must be </a:t>
            </a:r>
            <a:r>
              <a:rPr lang="nb-NO" dirty="0" err="1" smtClean="0">
                <a:solidFill>
                  <a:srgbClr val="333333"/>
                </a:solidFill>
                <a:latin typeface="Tw Cen MT" pitchFamily="34" charset="0"/>
              </a:rPr>
              <a:t>members</a:t>
            </a:r>
            <a:r>
              <a:rPr lang="nb-NO" dirty="0" smtClean="0">
                <a:solidFill>
                  <a:srgbClr val="333333"/>
                </a:solidFill>
                <a:latin typeface="Tw Cen MT" pitchFamily="34" charset="0"/>
              </a:rPr>
              <a:t> </a:t>
            </a:r>
            <a:r>
              <a:rPr lang="nb-NO" dirty="0" err="1" smtClean="0">
                <a:solidFill>
                  <a:srgbClr val="333333"/>
                </a:solidFill>
                <a:latin typeface="Tw Cen MT" pitchFamily="34" charset="0"/>
              </a:rPr>
              <a:t>of</a:t>
            </a:r>
            <a:r>
              <a:rPr lang="nb-NO" dirty="0" smtClean="0">
                <a:solidFill>
                  <a:srgbClr val="333333"/>
                </a:solidFill>
                <a:latin typeface="Tw Cen MT" pitchFamily="34" charset="0"/>
              </a:rPr>
              <a:t> </a:t>
            </a:r>
            <a:r>
              <a:rPr lang="nb-NO" dirty="0" err="1" smtClean="0">
                <a:solidFill>
                  <a:srgbClr val="333333"/>
                </a:solidFill>
                <a:latin typeface="Tw Cen MT" pitchFamily="34" charset="0"/>
              </a:rPr>
              <a:t>CofN</a:t>
            </a:r>
            <a:r>
              <a:rPr lang="nb-NO" dirty="0" smtClean="0">
                <a:solidFill>
                  <a:srgbClr val="333333"/>
                </a:solidFill>
                <a:latin typeface="Tw Cen MT" pitchFamily="34" charset="0"/>
              </a:rPr>
              <a:t>.</a:t>
            </a:r>
          </a:p>
          <a:p>
            <a:r>
              <a:rPr lang="nb-NO" dirty="0" smtClean="0">
                <a:solidFill>
                  <a:srgbClr val="333333"/>
                </a:solidFill>
                <a:latin typeface="Tw Cen MT" pitchFamily="34" charset="0"/>
              </a:rPr>
              <a:t>King </a:t>
            </a:r>
            <a:r>
              <a:rPr lang="nb-NO" dirty="0" err="1" smtClean="0">
                <a:solidFill>
                  <a:srgbClr val="333333"/>
                </a:solidFill>
                <a:latin typeface="Tw Cen MT" pitchFamily="34" charset="0"/>
              </a:rPr>
              <a:t>the</a:t>
            </a:r>
            <a:r>
              <a:rPr lang="nb-NO" dirty="0" smtClean="0">
                <a:solidFill>
                  <a:srgbClr val="333333"/>
                </a:solidFill>
                <a:latin typeface="Tw Cen MT" pitchFamily="34" charset="0"/>
              </a:rPr>
              <a:t> head </a:t>
            </a:r>
            <a:r>
              <a:rPr lang="nb-NO" dirty="0" err="1" smtClean="0">
                <a:solidFill>
                  <a:srgbClr val="333333"/>
                </a:solidFill>
                <a:latin typeface="Tw Cen MT" pitchFamily="34" charset="0"/>
              </a:rPr>
              <a:t>of</a:t>
            </a:r>
            <a:r>
              <a:rPr lang="nb-NO" dirty="0" smtClean="0">
                <a:solidFill>
                  <a:srgbClr val="333333"/>
                </a:solidFill>
                <a:latin typeface="Tw Cen MT" pitchFamily="34" charset="0"/>
              </a:rPr>
              <a:t> Church</a:t>
            </a:r>
          </a:p>
          <a:p>
            <a:r>
              <a:rPr lang="nb-NO" dirty="0" err="1" smtClean="0">
                <a:solidFill>
                  <a:srgbClr val="333333"/>
                </a:solidFill>
                <a:latin typeface="Tw Cen MT" pitchFamily="34" charset="0"/>
              </a:rPr>
              <a:t>Financed</a:t>
            </a:r>
            <a:r>
              <a:rPr lang="nb-NO" dirty="0" smtClean="0">
                <a:solidFill>
                  <a:srgbClr val="333333"/>
                </a:solidFill>
                <a:latin typeface="Tw Cen MT" pitchFamily="34" charset="0"/>
              </a:rPr>
              <a:t> </a:t>
            </a:r>
            <a:r>
              <a:rPr lang="nb-NO" dirty="0" err="1" smtClean="0">
                <a:solidFill>
                  <a:srgbClr val="333333"/>
                </a:solidFill>
                <a:latin typeface="Tw Cen MT" pitchFamily="34" charset="0"/>
              </a:rPr>
              <a:t>through</a:t>
            </a:r>
            <a:r>
              <a:rPr lang="nb-NO" dirty="0" smtClean="0">
                <a:solidFill>
                  <a:srgbClr val="333333"/>
                </a:solidFill>
                <a:latin typeface="Tw Cen MT" pitchFamily="34" charset="0"/>
              </a:rPr>
              <a:t> </a:t>
            </a:r>
            <a:r>
              <a:rPr lang="nb-NO" dirty="0" err="1" smtClean="0">
                <a:solidFill>
                  <a:srgbClr val="333333"/>
                </a:solidFill>
                <a:latin typeface="Tw Cen MT" pitchFamily="34" charset="0"/>
              </a:rPr>
              <a:t>govt</a:t>
            </a:r>
            <a:r>
              <a:rPr lang="nb-NO" dirty="0" smtClean="0">
                <a:solidFill>
                  <a:srgbClr val="333333"/>
                </a:solidFill>
                <a:latin typeface="Tw Cen MT" pitchFamily="34" charset="0"/>
              </a:rPr>
              <a:t> </a:t>
            </a:r>
            <a:r>
              <a:rPr lang="nb-NO" dirty="0" err="1" smtClean="0">
                <a:solidFill>
                  <a:srgbClr val="333333"/>
                </a:solidFill>
                <a:latin typeface="Tw Cen MT" pitchFamily="34" charset="0"/>
              </a:rPr>
              <a:t>budgets</a:t>
            </a:r>
            <a:r>
              <a:rPr lang="nb-NO" dirty="0" smtClean="0">
                <a:solidFill>
                  <a:srgbClr val="333333"/>
                </a:solidFill>
                <a:latin typeface="Tw Cen MT" pitchFamily="34" charset="0"/>
              </a:rPr>
              <a:t> – </a:t>
            </a:r>
            <a:r>
              <a:rPr lang="nb-NO" dirty="0" err="1" smtClean="0">
                <a:solidFill>
                  <a:srgbClr val="333333"/>
                </a:solidFill>
                <a:latin typeface="Tw Cen MT" pitchFamily="34" charset="0"/>
              </a:rPr>
              <a:t>other</a:t>
            </a:r>
            <a:r>
              <a:rPr lang="nb-NO" dirty="0" smtClean="0">
                <a:solidFill>
                  <a:srgbClr val="333333"/>
                </a:solidFill>
                <a:latin typeface="Tw Cen MT" pitchFamily="34" charset="0"/>
              </a:rPr>
              <a:t> </a:t>
            </a:r>
            <a:r>
              <a:rPr lang="nb-NO" dirty="0" err="1" smtClean="0">
                <a:solidFill>
                  <a:srgbClr val="333333"/>
                </a:solidFill>
                <a:latin typeface="Tw Cen MT" pitchFamily="34" charset="0"/>
              </a:rPr>
              <a:t>faith</a:t>
            </a:r>
            <a:r>
              <a:rPr lang="nb-NO" dirty="0" smtClean="0">
                <a:solidFill>
                  <a:srgbClr val="333333"/>
                </a:solidFill>
                <a:latin typeface="Tw Cen MT" pitchFamily="34" charset="0"/>
              </a:rPr>
              <a:t> </a:t>
            </a:r>
            <a:r>
              <a:rPr lang="nb-NO" dirty="0" err="1" smtClean="0">
                <a:solidFill>
                  <a:srgbClr val="333333"/>
                </a:solidFill>
                <a:latin typeface="Tw Cen MT" pitchFamily="34" charset="0"/>
              </a:rPr>
              <a:t>organisations</a:t>
            </a:r>
            <a:r>
              <a:rPr lang="nb-NO" dirty="0" smtClean="0">
                <a:solidFill>
                  <a:srgbClr val="333333"/>
                </a:solidFill>
                <a:latin typeface="Tw Cen MT" pitchFamily="34" charset="0"/>
              </a:rPr>
              <a:t> </a:t>
            </a:r>
            <a:r>
              <a:rPr lang="nb-NO" dirty="0" err="1" smtClean="0">
                <a:solidFill>
                  <a:srgbClr val="333333"/>
                </a:solidFill>
                <a:latin typeface="Tw Cen MT" pitchFamily="34" charset="0"/>
              </a:rPr>
              <a:t>compensated</a:t>
            </a:r>
            <a:r>
              <a:rPr lang="nb-NO" dirty="0" smtClean="0">
                <a:solidFill>
                  <a:srgbClr val="333333"/>
                </a:solidFill>
                <a:latin typeface="Tw Cen MT" pitchFamily="34" charset="0"/>
              </a:rPr>
              <a:t> </a:t>
            </a:r>
            <a:r>
              <a:rPr lang="nb-NO" dirty="0" err="1" smtClean="0">
                <a:solidFill>
                  <a:srgbClr val="333333"/>
                </a:solidFill>
                <a:latin typeface="Tw Cen MT" pitchFamily="34" charset="0"/>
              </a:rPr>
              <a:t>with</a:t>
            </a:r>
            <a:r>
              <a:rPr lang="nb-NO" dirty="0" smtClean="0">
                <a:solidFill>
                  <a:srgbClr val="333333"/>
                </a:solidFill>
                <a:latin typeface="Tw Cen MT" pitchFamily="34" charset="0"/>
              </a:rPr>
              <a:t> </a:t>
            </a:r>
            <a:r>
              <a:rPr lang="nb-NO" dirty="0" err="1" smtClean="0">
                <a:solidFill>
                  <a:srgbClr val="333333"/>
                </a:solidFill>
                <a:latin typeface="Tw Cen MT" pitchFamily="34" charset="0"/>
              </a:rPr>
              <a:t>equivalent</a:t>
            </a:r>
            <a:r>
              <a:rPr lang="nb-NO" dirty="0" smtClean="0">
                <a:solidFill>
                  <a:srgbClr val="333333"/>
                </a:solidFill>
                <a:latin typeface="Tw Cen MT" pitchFamily="34" charset="0"/>
              </a:rPr>
              <a:t> sum.</a:t>
            </a:r>
          </a:p>
          <a:p>
            <a:endParaRPr lang="nb-NO" dirty="0">
              <a:solidFill>
                <a:srgbClr val="333333"/>
              </a:solidFill>
              <a:latin typeface="Tw Cen MT" pitchFamily="34" charset="0"/>
            </a:endParaRPr>
          </a:p>
          <a:p>
            <a:r>
              <a:rPr lang="nb-NO" dirty="0" smtClean="0">
                <a:solidFill>
                  <a:srgbClr val="333333"/>
                </a:solidFill>
                <a:latin typeface="Tw Cen MT" pitchFamily="34" charset="0"/>
              </a:rPr>
              <a:t>This </a:t>
            </a:r>
            <a:r>
              <a:rPr lang="nb-NO" dirty="0" err="1" smtClean="0">
                <a:solidFill>
                  <a:srgbClr val="333333"/>
                </a:solidFill>
                <a:latin typeface="Tw Cen MT" pitchFamily="34" charset="0"/>
              </a:rPr>
              <a:t>will</a:t>
            </a:r>
            <a:r>
              <a:rPr lang="nb-NO" dirty="0" smtClean="0">
                <a:solidFill>
                  <a:srgbClr val="333333"/>
                </a:solidFill>
                <a:latin typeface="Tw Cen MT" pitchFamily="34" charset="0"/>
              </a:rPr>
              <a:t> </a:t>
            </a:r>
            <a:r>
              <a:rPr lang="nb-NO" dirty="0" err="1" smtClean="0">
                <a:solidFill>
                  <a:srgbClr val="333333"/>
                </a:solidFill>
                <a:latin typeface="Tw Cen MT" pitchFamily="34" charset="0"/>
              </a:rPr>
              <a:t>change</a:t>
            </a:r>
            <a:r>
              <a:rPr lang="nb-NO" dirty="0" smtClean="0">
                <a:solidFill>
                  <a:srgbClr val="333333"/>
                </a:solidFill>
                <a:latin typeface="Tw Cen MT" pitchFamily="34" charset="0"/>
              </a:rPr>
              <a:t> in 2012</a:t>
            </a:r>
            <a:r>
              <a:rPr lang="nb-NO" dirty="0" smtClean="0">
                <a:solidFill>
                  <a:srgbClr val="333333"/>
                </a:solidFill>
                <a:latin typeface="Tw Cen MT" pitchFamily="34" charset="0"/>
              </a:rPr>
              <a:t>. </a:t>
            </a:r>
            <a:r>
              <a:rPr lang="nb-NO" dirty="0" err="1" smtClean="0">
                <a:solidFill>
                  <a:srgbClr val="333333"/>
                </a:solidFill>
                <a:latin typeface="Tw Cen MT" pitchFamily="34" charset="0"/>
              </a:rPr>
              <a:t>Decision</a:t>
            </a:r>
            <a:r>
              <a:rPr lang="nb-NO" dirty="0" smtClean="0">
                <a:solidFill>
                  <a:srgbClr val="333333"/>
                </a:solidFill>
                <a:latin typeface="Tw Cen MT" pitchFamily="34" charset="0"/>
              </a:rPr>
              <a:t> to be </a:t>
            </a:r>
            <a:r>
              <a:rPr lang="nb-NO" dirty="0" err="1" smtClean="0">
                <a:solidFill>
                  <a:srgbClr val="333333"/>
                </a:solidFill>
                <a:latin typeface="Tw Cen MT" pitchFamily="34" charset="0"/>
              </a:rPr>
              <a:t>made</a:t>
            </a:r>
            <a:r>
              <a:rPr lang="nb-NO" dirty="0" smtClean="0">
                <a:solidFill>
                  <a:srgbClr val="333333"/>
                </a:solidFill>
                <a:latin typeface="Tw Cen MT" pitchFamily="34" charset="0"/>
              </a:rPr>
              <a:t> May 21st</a:t>
            </a:r>
            <a:endParaRPr lang="nb-NO" dirty="0" smtClean="0">
              <a:solidFill>
                <a:srgbClr val="333333"/>
              </a:solidFill>
              <a:latin typeface="Tw Cen MT" pitchFamily="34" charset="0"/>
            </a:endParaRPr>
          </a:p>
          <a:p>
            <a:endParaRPr lang="nb-NO" dirty="0" smtClean="0">
              <a:solidFill>
                <a:srgbClr val="333333"/>
              </a:solidFill>
              <a:latin typeface="Verdana" charset="0"/>
            </a:endParaRPr>
          </a:p>
          <a:p>
            <a:endParaRPr lang="nb-NO" dirty="0">
              <a:solidFill>
                <a:srgbClr val="333333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nb-NO" dirty="0" smtClean="0"/>
              <a:t>The present </a:t>
            </a:r>
            <a:r>
              <a:rPr lang="nb-NO" dirty="0" err="1" smtClean="0"/>
              <a:t>Article</a:t>
            </a:r>
            <a:r>
              <a:rPr lang="nb-NO" dirty="0" smtClean="0"/>
              <a:t> </a:t>
            </a:r>
            <a:r>
              <a:rPr lang="nb-NO" dirty="0"/>
              <a:t>2: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5314300" cy="4525963"/>
          </a:xfrm>
        </p:spPr>
        <p:txBody>
          <a:bodyPr/>
          <a:lstStyle/>
          <a:p>
            <a:r>
              <a:rPr lang="nb-NO" dirty="0">
                <a:solidFill>
                  <a:srgbClr val="333333"/>
                </a:solidFill>
                <a:latin typeface="Tw Cen MT" pitchFamily="34" charset="0"/>
              </a:rPr>
              <a:t>All </a:t>
            </a:r>
            <a:r>
              <a:rPr lang="nb-NO" dirty="0" err="1">
                <a:solidFill>
                  <a:srgbClr val="333333"/>
                </a:solidFill>
                <a:latin typeface="Tw Cen MT" pitchFamily="34" charset="0"/>
              </a:rPr>
              <a:t>inhabitants</a:t>
            </a:r>
            <a:r>
              <a:rPr lang="nb-NO" dirty="0">
                <a:solidFill>
                  <a:srgbClr val="333333"/>
                </a:solidFill>
                <a:latin typeface="Tw Cen MT" pitchFamily="34" charset="0"/>
              </a:rPr>
              <a:t> </a:t>
            </a:r>
            <a:r>
              <a:rPr lang="nb-NO" dirty="0" err="1">
                <a:solidFill>
                  <a:srgbClr val="333333"/>
                </a:solidFill>
                <a:latin typeface="Tw Cen MT" pitchFamily="34" charset="0"/>
              </a:rPr>
              <a:t>of</a:t>
            </a:r>
            <a:r>
              <a:rPr lang="nb-NO" dirty="0">
                <a:solidFill>
                  <a:srgbClr val="333333"/>
                </a:solidFill>
                <a:latin typeface="Tw Cen MT" pitchFamily="34" charset="0"/>
              </a:rPr>
              <a:t> </a:t>
            </a:r>
            <a:r>
              <a:rPr lang="nb-NO" dirty="0" err="1">
                <a:solidFill>
                  <a:srgbClr val="333333"/>
                </a:solidFill>
                <a:latin typeface="Tw Cen MT" pitchFamily="34" charset="0"/>
              </a:rPr>
              <a:t>the</a:t>
            </a:r>
            <a:r>
              <a:rPr lang="nb-NO" dirty="0">
                <a:solidFill>
                  <a:srgbClr val="333333"/>
                </a:solidFill>
                <a:latin typeface="Tw Cen MT" pitchFamily="34" charset="0"/>
              </a:rPr>
              <a:t> </a:t>
            </a:r>
            <a:r>
              <a:rPr lang="nb-NO" dirty="0" err="1">
                <a:solidFill>
                  <a:srgbClr val="333333"/>
                </a:solidFill>
                <a:latin typeface="Tw Cen MT" pitchFamily="34" charset="0"/>
              </a:rPr>
              <a:t>Realm</a:t>
            </a:r>
            <a:r>
              <a:rPr lang="nb-NO" dirty="0">
                <a:solidFill>
                  <a:srgbClr val="333333"/>
                </a:solidFill>
                <a:latin typeface="Tw Cen MT" pitchFamily="34" charset="0"/>
              </a:rPr>
              <a:t> </a:t>
            </a:r>
            <a:r>
              <a:rPr lang="nb-NO" dirty="0" err="1">
                <a:solidFill>
                  <a:srgbClr val="333333"/>
                </a:solidFill>
                <a:latin typeface="Tw Cen MT" pitchFamily="34" charset="0"/>
              </a:rPr>
              <a:t>shall</a:t>
            </a:r>
            <a:r>
              <a:rPr lang="nb-NO" dirty="0">
                <a:solidFill>
                  <a:srgbClr val="333333"/>
                </a:solidFill>
                <a:latin typeface="Tw Cen MT" pitchFamily="34" charset="0"/>
              </a:rPr>
              <a:t> have </a:t>
            </a:r>
            <a:r>
              <a:rPr lang="nb-NO" dirty="0" err="1">
                <a:solidFill>
                  <a:srgbClr val="333333"/>
                </a:solidFill>
                <a:latin typeface="Tw Cen MT" pitchFamily="34" charset="0"/>
              </a:rPr>
              <a:t>the</a:t>
            </a:r>
            <a:r>
              <a:rPr lang="nb-NO" dirty="0">
                <a:solidFill>
                  <a:srgbClr val="333333"/>
                </a:solidFill>
                <a:latin typeface="Tw Cen MT" pitchFamily="34" charset="0"/>
              </a:rPr>
              <a:t> right to </a:t>
            </a:r>
            <a:r>
              <a:rPr lang="nb-NO" dirty="0" err="1">
                <a:solidFill>
                  <a:srgbClr val="333333"/>
                </a:solidFill>
                <a:latin typeface="Tw Cen MT" pitchFamily="34" charset="0"/>
              </a:rPr>
              <a:t>free</a:t>
            </a:r>
            <a:r>
              <a:rPr lang="nb-NO" dirty="0">
                <a:solidFill>
                  <a:srgbClr val="333333"/>
                </a:solidFill>
                <a:latin typeface="Tw Cen MT" pitchFamily="34" charset="0"/>
              </a:rPr>
              <a:t> </a:t>
            </a:r>
            <a:r>
              <a:rPr lang="nb-NO" dirty="0" err="1">
                <a:solidFill>
                  <a:srgbClr val="333333"/>
                </a:solidFill>
                <a:latin typeface="Tw Cen MT" pitchFamily="34" charset="0"/>
              </a:rPr>
              <a:t>exercise</a:t>
            </a:r>
            <a:r>
              <a:rPr lang="nb-NO" dirty="0">
                <a:solidFill>
                  <a:srgbClr val="333333"/>
                </a:solidFill>
                <a:latin typeface="Tw Cen MT" pitchFamily="34" charset="0"/>
              </a:rPr>
              <a:t> </a:t>
            </a:r>
            <a:r>
              <a:rPr lang="nb-NO" dirty="0" err="1">
                <a:solidFill>
                  <a:srgbClr val="333333"/>
                </a:solidFill>
                <a:latin typeface="Tw Cen MT" pitchFamily="34" charset="0"/>
              </a:rPr>
              <a:t>of</a:t>
            </a:r>
            <a:r>
              <a:rPr lang="nb-NO" dirty="0">
                <a:solidFill>
                  <a:srgbClr val="333333"/>
                </a:solidFill>
                <a:latin typeface="Tw Cen MT" pitchFamily="34" charset="0"/>
              </a:rPr>
              <a:t> </a:t>
            </a:r>
            <a:r>
              <a:rPr lang="nb-NO" dirty="0" err="1">
                <a:solidFill>
                  <a:srgbClr val="333333"/>
                </a:solidFill>
                <a:latin typeface="Tw Cen MT" pitchFamily="34" charset="0"/>
              </a:rPr>
              <a:t>their</a:t>
            </a:r>
            <a:r>
              <a:rPr lang="nb-NO" dirty="0">
                <a:solidFill>
                  <a:srgbClr val="333333"/>
                </a:solidFill>
                <a:latin typeface="Tw Cen MT" pitchFamily="34" charset="0"/>
              </a:rPr>
              <a:t> religion.</a:t>
            </a:r>
          </a:p>
          <a:p>
            <a:r>
              <a:rPr lang="nb-NO" dirty="0">
                <a:solidFill>
                  <a:srgbClr val="333333"/>
                </a:solidFill>
                <a:latin typeface="Tw Cen MT" pitchFamily="34" charset="0"/>
              </a:rPr>
              <a:t>The </a:t>
            </a:r>
            <a:r>
              <a:rPr lang="nb-NO" dirty="0" err="1">
                <a:solidFill>
                  <a:srgbClr val="333333"/>
                </a:solidFill>
                <a:latin typeface="Tw Cen MT" pitchFamily="34" charset="0"/>
              </a:rPr>
              <a:t>Evangelical-Lutheran</a:t>
            </a:r>
            <a:r>
              <a:rPr lang="nb-NO" dirty="0">
                <a:solidFill>
                  <a:srgbClr val="333333"/>
                </a:solidFill>
                <a:latin typeface="Tw Cen MT" pitchFamily="34" charset="0"/>
              </a:rPr>
              <a:t> religion </a:t>
            </a:r>
            <a:r>
              <a:rPr lang="nb-NO" dirty="0" err="1">
                <a:solidFill>
                  <a:srgbClr val="333333"/>
                </a:solidFill>
                <a:latin typeface="Tw Cen MT" pitchFamily="34" charset="0"/>
              </a:rPr>
              <a:t>shall</a:t>
            </a:r>
            <a:r>
              <a:rPr lang="nb-NO" dirty="0">
                <a:solidFill>
                  <a:srgbClr val="333333"/>
                </a:solidFill>
                <a:latin typeface="Tw Cen MT" pitchFamily="34" charset="0"/>
              </a:rPr>
              <a:t> </a:t>
            </a:r>
            <a:r>
              <a:rPr lang="nb-NO" dirty="0" err="1">
                <a:solidFill>
                  <a:srgbClr val="333333"/>
                </a:solidFill>
                <a:latin typeface="Tw Cen MT" pitchFamily="34" charset="0"/>
              </a:rPr>
              <a:t>remain</a:t>
            </a:r>
            <a:r>
              <a:rPr lang="nb-NO" dirty="0">
                <a:solidFill>
                  <a:srgbClr val="333333"/>
                </a:solidFill>
                <a:latin typeface="Tw Cen MT" pitchFamily="34" charset="0"/>
              </a:rPr>
              <a:t> </a:t>
            </a:r>
            <a:r>
              <a:rPr lang="nb-NO" dirty="0" err="1">
                <a:solidFill>
                  <a:srgbClr val="333333"/>
                </a:solidFill>
                <a:latin typeface="Tw Cen MT" pitchFamily="34" charset="0"/>
              </a:rPr>
              <a:t>the</a:t>
            </a:r>
            <a:r>
              <a:rPr lang="nb-NO" dirty="0">
                <a:solidFill>
                  <a:srgbClr val="333333"/>
                </a:solidFill>
                <a:latin typeface="Tw Cen MT" pitchFamily="34" charset="0"/>
              </a:rPr>
              <a:t> </a:t>
            </a:r>
            <a:r>
              <a:rPr lang="nb-NO" dirty="0" err="1">
                <a:solidFill>
                  <a:srgbClr val="333333"/>
                </a:solidFill>
                <a:latin typeface="Tw Cen MT" pitchFamily="34" charset="0"/>
              </a:rPr>
              <a:t>official</a:t>
            </a:r>
            <a:r>
              <a:rPr lang="nb-NO" dirty="0">
                <a:solidFill>
                  <a:srgbClr val="333333"/>
                </a:solidFill>
                <a:latin typeface="Tw Cen MT" pitchFamily="34" charset="0"/>
              </a:rPr>
              <a:t> religion </a:t>
            </a:r>
            <a:r>
              <a:rPr lang="nb-NO" dirty="0" err="1">
                <a:solidFill>
                  <a:srgbClr val="333333"/>
                </a:solidFill>
                <a:latin typeface="Tw Cen MT" pitchFamily="34" charset="0"/>
              </a:rPr>
              <a:t>of</a:t>
            </a:r>
            <a:r>
              <a:rPr lang="nb-NO" dirty="0">
                <a:solidFill>
                  <a:srgbClr val="333333"/>
                </a:solidFill>
                <a:latin typeface="Tw Cen MT" pitchFamily="34" charset="0"/>
              </a:rPr>
              <a:t> </a:t>
            </a:r>
            <a:r>
              <a:rPr lang="nb-NO" dirty="0" err="1">
                <a:solidFill>
                  <a:srgbClr val="333333"/>
                </a:solidFill>
                <a:latin typeface="Tw Cen MT" pitchFamily="34" charset="0"/>
              </a:rPr>
              <a:t>the</a:t>
            </a:r>
            <a:r>
              <a:rPr lang="nb-NO" dirty="0">
                <a:solidFill>
                  <a:srgbClr val="333333"/>
                </a:solidFill>
                <a:latin typeface="Tw Cen MT" pitchFamily="34" charset="0"/>
              </a:rPr>
              <a:t> State. The </a:t>
            </a:r>
            <a:r>
              <a:rPr lang="nb-NO" dirty="0" err="1">
                <a:solidFill>
                  <a:srgbClr val="333333"/>
                </a:solidFill>
                <a:latin typeface="Tw Cen MT" pitchFamily="34" charset="0"/>
              </a:rPr>
              <a:t>inhabitants</a:t>
            </a:r>
            <a:r>
              <a:rPr lang="nb-NO" dirty="0">
                <a:solidFill>
                  <a:srgbClr val="333333"/>
                </a:solidFill>
                <a:latin typeface="Tw Cen MT" pitchFamily="34" charset="0"/>
              </a:rPr>
              <a:t> professing it </a:t>
            </a:r>
            <a:r>
              <a:rPr lang="nb-NO" dirty="0" err="1">
                <a:solidFill>
                  <a:srgbClr val="333333"/>
                </a:solidFill>
                <a:latin typeface="Tw Cen MT" pitchFamily="34" charset="0"/>
              </a:rPr>
              <a:t>are</a:t>
            </a:r>
            <a:r>
              <a:rPr lang="nb-NO" dirty="0">
                <a:solidFill>
                  <a:srgbClr val="333333"/>
                </a:solidFill>
                <a:latin typeface="Tw Cen MT" pitchFamily="34" charset="0"/>
              </a:rPr>
              <a:t> </a:t>
            </a:r>
            <a:r>
              <a:rPr lang="nb-NO" dirty="0" err="1">
                <a:solidFill>
                  <a:srgbClr val="333333"/>
                </a:solidFill>
                <a:latin typeface="Tw Cen MT" pitchFamily="34" charset="0"/>
              </a:rPr>
              <a:t>bound</a:t>
            </a:r>
            <a:r>
              <a:rPr lang="nb-NO" dirty="0">
                <a:solidFill>
                  <a:srgbClr val="333333"/>
                </a:solidFill>
                <a:latin typeface="Tw Cen MT" pitchFamily="34" charset="0"/>
              </a:rPr>
              <a:t> to bring up </a:t>
            </a:r>
            <a:r>
              <a:rPr lang="nb-NO" dirty="0" err="1">
                <a:solidFill>
                  <a:srgbClr val="333333"/>
                </a:solidFill>
                <a:latin typeface="Tw Cen MT" pitchFamily="34" charset="0"/>
              </a:rPr>
              <a:t>their</a:t>
            </a:r>
            <a:r>
              <a:rPr lang="nb-NO" dirty="0">
                <a:solidFill>
                  <a:srgbClr val="333333"/>
                </a:solidFill>
                <a:latin typeface="Tw Cen MT" pitchFamily="34" charset="0"/>
              </a:rPr>
              <a:t> </a:t>
            </a:r>
            <a:r>
              <a:rPr lang="nb-NO" dirty="0" err="1">
                <a:solidFill>
                  <a:srgbClr val="333333"/>
                </a:solidFill>
                <a:latin typeface="Tw Cen MT" pitchFamily="34" charset="0"/>
              </a:rPr>
              <a:t>children</a:t>
            </a:r>
            <a:r>
              <a:rPr lang="nb-NO" dirty="0">
                <a:solidFill>
                  <a:srgbClr val="333333"/>
                </a:solidFill>
                <a:latin typeface="Tw Cen MT" pitchFamily="34" charset="0"/>
              </a:rPr>
              <a:t> in </a:t>
            </a:r>
            <a:r>
              <a:rPr lang="nb-NO" dirty="0" err="1">
                <a:solidFill>
                  <a:srgbClr val="333333"/>
                </a:solidFill>
                <a:latin typeface="Tw Cen MT" pitchFamily="34" charset="0"/>
              </a:rPr>
              <a:t>the</a:t>
            </a:r>
            <a:r>
              <a:rPr lang="nb-NO" dirty="0">
                <a:solidFill>
                  <a:srgbClr val="333333"/>
                </a:solidFill>
                <a:latin typeface="Tw Cen MT" pitchFamily="34" charset="0"/>
              </a:rPr>
              <a:t> same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593" y="1600200"/>
            <a:ext cx="16954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255" y="4617330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nb-NO"/>
              <a:t>A new article 2: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nb-NO" sz="2500" dirty="0">
              <a:latin typeface="Helvetica" charset="0"/>
            </a:endParaRPr>
          </a:p>
          <a:p>
            <a:pPr>
              <a:lnSpc>
                <a:spcPct val="90000"/>
              </a:lnSpc>
            </a:pPr>
            <a:endParaRPr lang="nb-NO" sz="2500" dirty="0">
              <a:latin typeface="Tw Cen MT" pitchFamily="34" charset="0"/>
            </a:endParaRPr>
          </a:p>
          <a:p>
            <a:pPr>
              <a:lnSpc>
                <a:spcPct val="90000"/>
              </a:lnSpc>
            </a:pPr>
            <a:r>
              <a:rPr lang="nb-NO" sz="2500" dirty="0">
                <a:latin typeface="Tw Cen MT" pitchFamily="34" charset="0"/>
              </a:rPr>
              <a:t>The </a:t>
            </a:r>
            <a:r>
              <a:rPr lang="nb-NO" sz="2500" dirty="0" err="1">
                <a:latin typeface="Tw Cen MT" pitchFamily="34" charset="0"/>
              </a:rPr>
              <a:t>foundational</a:t>
            </a:r>
            <a:r>
              <a:rPr lang="nb-NO" sz="2500" dirty="0">
                <a:latin typeface="Tw Cen MT" pitchFamily="34" charset="0"/>
              </a:rPr>
              <a:t> values </a:t>
            </a:r>
            <a:r>
              <a:rPr lang="nb-NO" sz="2500" dirty="0" err="1">
                <a:latin typeface="Tw Cen MT" pitchFamily="34" charset="0"/>
              </a:rPr>
              <a:t>remain</a:t>
            </a:r>
            <a:r>
              <a:rPr lang="nb-NO" sz="2500" dirty="0">
                <a:latin typeface="Tw Cen MT" pitchFamily="34" charset="0"/>
              </a:rPr>
              <a:t> </a:t>
            </a:r>
            <a:r>
              <a:rPr lang="nb-NO" sz="2500" dirty="0" err="1">
                <a:latin typeface="Tw Cen MT" pitchFamily="34" charset="0"/>
              </a:rPr>
              <a:t>our</a:t>
            </a:r>
            <a:r>
              <a:rPr lang="nb-NO" sz="2500" dirty="0">
                <a:latin typeface="Tw Cen MT" pitchFamily="34" charset="0"/>
              </a:rPr>
              <a:t> Christian and Humanist </a:t>
            </a:r>
            <a:r>
              <a:rPr lang="nb-NO" sz="2500" dirty="0" err="1">
                <a:latin typeface="Tw Cen MT" pitchFamily="34" charset="0"/>
              </a:rPr>
              <a:t>heritage</a:t>
            </a:r>
            <a:r>
              <a:rPr lang="nb-NO" sz="2500" dirty="0">
                <a:latin typeface="Tw Cen MT" pitchFamily="34" charset="0"/>
              </a:rPr>
              <a:t>. This </a:t>
            </a:r>
            <a:r>
              <a:rPr lang="nb-NO" sz="2500" dirty="0" err="1">
                <a:latin typeface="Tw Cen MT" pitchFamily="34" charset="0"/>
              </a:rPr>
              <a:t>constitution</a:t>
            </a:r>
            <a:r>
              <a:rPr lang="nb-NO" sz="2500" dirty="0">
                <a:latin typeface="Tw Cen MT" pitchFamily="34" charset="0"/>
              </a:rPr>
              <a:t> </a:t>
            </a:r>
            <a:r>
              <a:rPr lang="nb-NO" sz="2500" dirty="0" err="1">
                <a:latin typeface="Tw Cen MT" pitchFamily="34" charset="0"/>
              </a:rPr>
              <a:t>shall</a:t>
            </a:r>
            <a:r>
              <a:rPr lang="nb-NO" sz="2500" dirty="0">
                <a:latin typeface="Tw Cen MT" pitchFamily="34" charset="0"/>
              </a:rPr>
              <a:t> </a:t>
            </a:r>
            <a:r>
              <a:rPr lang="nb-NO" sz="2500" dirty="0" err="1">
                <a:latin typeface="Tw Cen MT" pitchFamily="34" charset="0"/>
              </a:rPr>
              <a:t>secure</a:t>
            </a:r>
            <a:r>
              <a:rPr lang="nb-NO" sz="2500" dirty="0">
                <a:latin typeface="Tw Cen MT" pitchFamily="34" charset="0"/>
              </a:rPr>
              <a:t> </a:t>
            </a:r>
            <a:r>
              <a:rPr lang="nb-NO" sz="2500" dirty="0" err="1">
                <a:latin typeface="Tw Cen MT" pitchFamily="34" charset="0"/>
              </a:rPr>
              <a:t>democracy</a:t>
            </a:r>
            <a:r>
              <a:rPr lang="nb-NO" sz="2500" dirty="0">
                <a:latin typeface="Tw Cen MT" pitchFamily="34" charset="0"/>
              </a:rPr>
              <a:t>, </a:t>
            </a:r>
            <a:r>
              <a:rPr lang="nb-NO" sz="2500" dirty="0" err="1">
                <a:latin typeface="Tw Cen MT" pitchFamily="34" charset="0"/>
              </a:rPr>
              <a:t>rule</a:t>
            </a:r>
            <a:r>
              <a:rPr lang="nb-NO" sz="2500" dirty="0">
                <a:latin typeface="Tw Cen MT" pitchFamily="34" charset="0"/>
              </a:rPr>
              <a:t> </a:t>
            </a:r>
            <a:r>
              <a:rPr lang="nb-NO" sz="2500" dirty="0" err="1">
                <a:latin typeface="Tw Cen MT" pitchFamily="34" charset="0"/>
              </a:rPr>
              <a:t>of</a:t>
            </a:r>
            <a:r>
              <a:rPr lang="nb-NO" sz="2500" dirty="0">
                <a:latin typeface="Tw Cen MT" pitchFamily="34" charset="0"/>
              </a:rPr>
              <a:t> </a:t>
            </a:r>
            <a:r>
              <a:rPr lang="nb-NO" sz="2500" dirty="0" err="1">
                <a:latin typeface="Tw Cen MT" pitchFamily="34" charset="0"/>
              </a:rPr>
              <a:t>law</a:t>
            </a:r>
            <a:r>
              <a:rPr lang="nb-NO" sz="2500" dirty="0">
                <a:latin typeface="Tw Cen MT" pitchFamily="34" charset="0"/>
              </a:rPr>
              <a:t> and human </a:t>
            </a:r>
            <a:r>
              <a:rPr lang="nb-NO" sz="2500" dirty="0" err="1">
                <a:latin typeface="Tw Cen MT" pitchFamily="34" charset="0"/>
              </a:rPr>
              <a:t>rights</a:t>
            </a:r>
            <a:r>
              <a:rPr lang="nb-NO" sz="2500" dirty="0">
                <a:latin typeface="Tw Cen MT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nb-NO" sz="2500" dirty="0">
              <a:latin typeface="Tw Cen MT" pitchFamily="34" charset="0"/>
            </a:endParaRPr>
          </a:p>
          <a:p>
            <a:pPr>
              <a:lnSpc>
                <a:spcPct val="90000"/>
              </a:lnSpc>
            </a:pPr>
            <a:endParaRPr lang="nb-NO" sz="2500" dirty="0">
              <a:latin typeface="Tw Cen MT" pitchFamily="34" charset="0"/>
            </a:endParaRPr>
          </a:p>
          <a:p>
            <a:pPr lvl="1">
              <a:lnSpc>
                <a:spcPct val="90000"/>
              </a:lnSpc>
            </a:pPr>
            <a:r>
              <a:rPr lang="nb-NO" sz="2200" dirty="0" err="1">
                <a:latin typeface="Tw Cen MT" pitchFamily="34" charset="0"/>
              </a:rPr>
              <a:t>What</a:t>
            </a:r>
            <a:r>
              <a:rPr lang="nb-NO" sz="2200" dirty="0">
                <a:latin typeface="Tw Cen MT" pitchFamily="34" charset="0"/>
              </a:rPr>
              <a:t> </a:t>
            </a:r>
            <a:r>
              <a:rPr lang="nb-NO" sz="2200" dirty="0" err="1">
                <a:latin typeface="Tw Cen MT" pitchFamily="34" charset="0"/>
              </a:rPr>
              <a:t>does</a:t>
            </a:r>
            <a:r>
              <a:rPr lang="nb-NO" sz="2200" dirty="0">
                <a:latin typeface="Tw Cen MT" pitchFamily="34" charset="0"/>
              </a:rPr>
              <a:t> ”</a:t>
            </a:r>
            <a:r>
              <a:rPr lang="nb-NO" sz="2200" dirty="0" err="1">
                <a:latin typeface="Tw Cen MT" pitchFamily="34" charset="0"/>
              </a:rPr>
              <a:t>foundational</a:t>
            </a:r>
            <a:r>
              <a:rPr lang="nb-NO" sz="2200" dirty="0">
                <a:latin typeface="Tw Cen MT" pitchFamily="34" charset="0"/>
              </a:rPr>
              <a:t> values” </a:t>
            </a:r>
            <a:r>
              <a:rPr lang="nb-NO" sz="2200" dirty="0" err="1">
                <a:latin typeface="Tw Cen MT" pitchFamily="34" charset="0"/>
              </a:rPr>
              <a:t>mean</a:t>
            </a:r>
            <a:r>
              <a:rPr lang="nb-NO" sz="2200" dirty="0">
                <a:latin typeface="Tw Cen MT" pitchFamily="34" charset="0"/>
              </a:rPr>
              <a:t>? Are </a:t>
            </a:r>
            <a:r>
              <a:rPr lang="nb-NO" sz="2200" dirty="0" err="1">
                <a:latin typeface="Tw Cen MT" pitchFamily="34" charset="0"/>
              </a:rPr>
              <a:t>heritages</a:t>
            </a:r>
            <a:r>
              <a:rPr lang="nb-NO" sz="2200" dirty="0">
                <a:latin typeface="Tw Cen MT" pitchFamily="34" charset="0"/>
              </a:rPr>
              <a:t> and values </a:t>
            </a:r>
            <a:r>
              <a:rPr lang="nb-NO" sz="2200" dirty="0" err="1">
                <a:latin typeface="Tw Cen MT" pitchFamily="34" charset="0"/>
              </a:rPr>
              <a:t>the</a:t>
            </a:r>
            <a:r>
              <a:rPr lang="nb-NO" sz="2200" dirty="0">
                <a:latin typeface="Tw Cen MT" pitchFamily="34" charset="0"/>
              </a:rPr>
              <a:t> same? Are ”</a:t>
            </a:r>
            <a:r>
              <a:rPr lang="nb-NO" sz="2200" dirty="0" err="1">
                <a:latin typeface="Tw Cen MT" pitchFamily="34" charset="0"/>
              </a:rPr>
              <a:t>christian</a:t>
            </a:r>
            <a:r>
              <a:rPr lang="nb-NO" sz="2200" dirty="0">
                <a:latin typeface="Tw Cen MT" pitchFamily="34" charset="0"/>
              </a:rPr>
              <a:t>” and ”humanist” </a:t>
            </a:r>
            <a:r>
              <a:rPr lang="nb-NO" sz="2200" dirty="0" err="1">
                <a:latin typeface="Tw Cen MT" pitchFamily="34" charset="0"/>
              </a:rPr>
              <a:t>heritages</a:t>
            </a:r>
            <a:r>
              <a:rPr lang="nb-NO" sz="2200" dirty="0">
                <a:latin typeface="Tw Cen MT" pitchFamily="34" charset="0"/>
              </a:rPr>
              <a:t> </a:t>
            </a:r>
            <a:r>
              <a:rPr lang="nb-NO" sz="2200" dirty="0" err="1">
                <a:latin typeface="Tw Cen MT" pitchFamily="34" charset="0"/>
              </a:rPr>
              <a:t>compatible</a:t>
            </a:r>
            <a:r>
              <a:rPr lang="nb-NO" sz="2200" dirty="0">
                <a:latin typeface="Tw Cen MT" pitchFamily="34" charset="0"/>
              </a:rPr>
              <a:t> or at odds?</a:t>
            </a:r>
          </a:p>
          <a:p>
            <a:pPr>
              <a:lnSpc>
                <a:spcPct val="90000"/>
              </a:lnSpc>
            </a:pPr>
            <a:endParaRPr lang="nb-NO" sz="2500" dirty="0">
              <a:latin typeface="Helvetica" charset="0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nb-NO" sz="2500" dirty="0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nb-NO" dirty="0" err="1"/>
              <a:t>What</a:t>
            </a:r>
            <a:r>
              <a:rPr lang="nb-NO" dirty="0"/>
              <a:t> do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 smtClean="0"/>
              <a:t>new</a:t>
            </a:r>
            <a:r>
              <a:rPr lang="nb-NO" dirty="0" smtClean="0"/>
              <a:t> </a:t>
            </a:r>
            <a:r>
              <a:rPr lang="nb-NO" dirty="0" err="1" smtClean="0"/>
              <a:t>changes</a:t>
            </a:r>
            <a:r>
              <a:rPr lang="nb-NO" dirty="0" smtClean="0"/>
              <a:t> </a:t>
            </a:r>
            <a:r>
              <a:rPr lang="nb-NO" dirty="0" err="1"/>
              <a:t>add</a:t>
            </a:r>
            <a:r>
              <a:rPr lang="nb-NO" dirty="0"/>
              <a:t> up to?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nb-NO" sz="2500" dirty="0" err="1"/>
              <a:t>Greater</a:t>
            </a:r>
            <a:r>
              <a:rPr lang="nb-NO" sz="2500" dirty="0"/>
              <a:t> liberty for </a:t>
            </a:r>
            <a:r>
              <a:rPr lang="nb-NO" sz="2500" dirty="0" err="1"/>
              <a:t>the</a:t>
            </a:r>
            <a:r>
              <a:rPr lang="nb-NO" sz="2500" dirty="0"/>
              <a:t> Church </a:t>
            </a:r>
            <a:r>
              <a:rPr lang="nb-NO" sz="2500" dirty="0" err="1"/>
              <a:t>of</a:t>
            </a:r>
            <a:r>
              <a:rPr lang="nb-NO" sz="2500" dirty="0"/>
              <a:t> Norway - ending </a:t>
            </a:r>
            <a:r>
              <a:rPr lang="nb-NO" sz="2500" dirty="0" err="1"/>
              <a:t>Government</a:t>
            </a:r>
            <a:r>
              <a:rPr lang="nb-NO" sz="2500" dirty="0"/>
              <a:t> </a:t>
            </a:r>
            <a:r>
              <a:rPr lang="nb-NO" sz="2500" dirty="0" err="1"/>
              <a:t>influence</a:t>
            </a:r>
            <a:r>
              <a:rPr lang="nb-NO" sz="2500" dirty="0"/>
              <a:t> on Church matters (</a:t>
            </a:r>
            <a:r>
              <a:rPr lang="nb-NO" sz="2500" dirty="0" err="1"/>
              <a:t>especially</a:t>
            </a:r>
            <a:r>
              <a:rPr lang="nb-NO" sz="2500" dirty="0"/>
              <a:t> </a:t>
            </a:r>
            <a:r>
              <a:rPr lang="nb-NO" sz="2500" dirty="0" err="1"/>
              <a:t>appointing</a:t>
            </a:r>
            <a:r>
              <a:rPr lang="nb-NO" sz="2500" dirty="0"/>
              <a:t> </a:t>
            </a:r>
            <a:r>
              <a:rPr lang="nb-NO" sz="2500" dirty="0" err="1"/>
              <a:t>Bishops</a:t>
            </a:r>
            <a:r>
              <a:rPr lang="nb-NO" sz="2500" dirty="0" smtClean="0"/>
              <a:t>)</a:t>
            </a:r>
          </a:p>
          <a:p>
            <a:endParaRPr lang="nb-NO" sz="2500" dirty="0"/>
          </a:p>
          <a:p>
            <a:r>
              <a:rPr lang="nb-NO" sz="2500" dirty="0"/>
              <a:t>Ending </a:t>
            </a:r>
            <a:r>
              <a:rPr lang="nb-NO" sz="2500" dirty="0" err="1"/>
              <a:t>the</a:t>
            </a:r>
            <a:r>
              <a:rPr lang="nb-NO" sz="2500" dirty="0"/>
              <a:t> formal </a:t>
            </a:r>
            <a:r>
              <a:rPr lang="nb-NO" sz="2500" dirty="0" err="1"/>
              <a:t>connections</a:t>
            </a:r>
            <a:r>
              <a:rPr lang="nb-NO" sz="2500" dirty="0"/>
              <a:t> </a:t>
            </a:r>
            <a:r>
              <a:rPr lang="nb-NO" sz="2500" dirty="0" err="1"/>
              <a:t>between</a:t>
            </a:r>
            <a:r>
              <a:rPr lang="nb-NO" sz="2500" dirty="0"/>
              <a:t> </a:t>
            </a:r>
            <a:r>
              <a:rPr lang="nb-NO" sz="2500" dirty="0" err="1"/>
              <a:t>the</a:t>
            </a:r>
            <a:r>
              <a:rPr lang="nb-NO" sz="2500" dirty="0"/>
              <a:t> Church </a:t>
            </a:r>
            <a:r>
              <a:rPr lang="nb-NO" sz="2500" dirty="0" err="1"/>
              <a:t>of</a:t>
            </a:r>
            <a:r>
              <a:rPr lang="nb-NO" sz="2500" dirty="0"/>
              <a:t> Norway and </a:t>
            </a:r>
            <a:r>
              <a:rPr lang="nb-NO" sz="2500" dirty="0" err="1"/>
              <a:t>structures</a:t>
            </a:r>
            <a:r>
              <a:rPr lang="nb-NO" sz="2500" dirty="0"/>
              <a:t> </a:t>
            </a:r>
            <a:r>
              <a:rPr lang="nb-NO" sz="2500" dirty="0" err="1"/>
              <a:t>of</a:t>
            </a:r>
            <a:r>
              <a:rPr lang="nb-NO" sz="2500" dirty="0"/>
              <a:t> </a:t>
            </a:r>
            <a:r>
              <a:rPr lang="nb-NO" sz="2500" dirty="0" err="1" smtClean="0"/>
              <a:t>governance</a:t>
            </a:r>
            <a:endParaRPr lang="nb-NO" sz="2500" dirty="0" smtClean="0"/>
          </a:p>
          <a:p>
            <a:endParaRPr lang="nb-NO" sz="2500" dirty="0"/>
          </a:p>
          <a:p>
            <a:r>
              <a:rPr lang="nb-NO" sz="2500" dirty="0" err="1"/>
              <a:t>Retaining</a:t>
            </a:r>
            <a:r>
              <a:rPr lang="nb-NO" sz="2500" dirty="0"/>
              <a:t> (</a:t>
            </a:r>
            <a:r>
              <a:rPr lang="nb-NO" sz="2500" dirty="0" err="1"/>
              <a:t>even</a:t>
            </a:r>
            <a:r>
              <a:rPr lang="nb-NO" sz="2500" dirty="0"/>
              <a:t> </a:t>
            </a:r>
            <a:r>
              <a:rPr lang="nb-NO" sz="2500" dirty="0" err="1"/>
              <a:t>strengthening</a:t>
            </a:r>
            <a:r>
              <a:rPr lang="nb-NO" sz="2500" dirty="0"/>
              <a:t>) </a:t>
            </a:r>
            <a:r>
              <a:rPr lang="nb-NO" sz="2500" dirty="0" err="1"/>
              <a:t>the</a:t>
            </a:r>
            <a:r>
              <a:rPr lang="nb-NO" sz="2500" dirty="0"/>
              <a:t> </a:t>
            </a:r>
            <a:r>
              <a:rPr lang="nb-NO" sz="2500" dirty="0" err="1"/>
              <a:t>symbolic</a:t>
            </a:r>
            <a:r>
              <a:rPr lang="nb-NO" sz="2500" dirty="0"/>
              <a:t> </a:t>
            </a:r>
            <a:r>
              <a:rPr lang="nb-NO" sz="2500" dirty="0" err="1"/>
              <a:t>importance</a:t>
            </a:r>
            <a:r>
              <a:rPr lang="nb-NO" sz="2500" dirty="0"/>
              <a:t> </a:t>
            </a:r>
            <a:r>
              <a:rPr lang="nb-NO" sz="2500" dirty="0" err="1"/>
              <a:t>of</a:t>
            </a:r>
            <a:r>
              <a:rPr lang="nb-NO" sz="2500" dirty="0"/>
              <a:t> a Christian </a:t>
            </a:r>
            <a:r>
              <a:rPr lang="nb-NO" sz="2500" dirty="0" err="1" smtClean="0"/>
              <a:t>heritage</a:t>
            </a:r>
            <a:r>
              <a:rPr lang="nb-NO" sz="2500" dirty="0" smtClean="0"/>
              <a:t> for a Norwegian </a:t>
            </a:r>
            <a:r>
              <a:rPr lang="nb-NO" sz="2500" dirty="0" err="1" smtClean="0"/>
              <a:t>identity</a:t>
            </a:r>
            <a:endParaRPr lang="nb-NO" sz="2500" dirty="0" smtClean="0"/>
          </a:p>
          <a:p>
            <a:endParaRPr lang="nb-NO" sz="2500" dirty="0"/>
          </a:p>
          <a:p>
            <a:r>
              <a:rPr lang="nb-NO" sz="2500" dirty="0" err="1"/>
              <a:t>Retaining</a:t>
            </a:r>
            <a:r>
              <a:rPr lang="nb-NO" sz="2500" dirty="0"/>
              <a:t> a </a:t>
            </a:r>
            <a:r>
              <a:rPr lang="nb-NO" sz="2500" dirty="0" err="1" smtClean="0"/>
              <a:t>symbolically</a:t>
            </a:r>
            <a:r>
              <a:rPr lang="nb-NO" sz="2500" dirty="0" smtClean="0"/>
              <a:t> </a:t>
            </a:r>
            <a:r>
              <a:rPr lang="nb-NO" sz="2500" dirty="0" err="1" smtClean="0"/>
              <a:t>priviliged</a:t>
            </a:r>
            <a:r>
              <a:rPr lang="nb-NO" sz="2500" dirty="0" smtClean="0"/>
              <a:t> </a:t>
            </a:r>
            <a:r>
              <a:rPr lang="nb-NO" sz="2500" dirty="0" err="1"/>
              <a:t>position</a:t>
            </a:r>
            <a:r>
              <a:rPr lang="nb-NO" sz="2500" dirty="0"/>
              <a:t> for </a:t>
            </a:r>
            <a:r>
              <a:rPr lang="nb-NO" sz="2500" dirty="0" err="1"/>
              <a:t>the</a:t>
            </a:r>
            <a:r>
              <a:rPr lang="nb-NO" sz="2500" dirty="0"/>
              <a:t> Church </a:t>
            </a:r>
            <a:r>
              <a:rPr lang="nb-NO" sz="2500" dirty="0" err="1"/>
              <a:t>of</a:t>
            </a:r>
            <a:r>
              <a:rPr lang="nb-NO" sz="2500" dirty="0"/>
              <a:t> Norway</a:t>
            </a:r>
          </a:p>
          <a:p>
            <a:endParaRPr lang="nb-NO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nb-NO" dirty="0"/>
              <a:t>PART TWO </a:t>
            </a:r>
            <a:r>
              <a:rPr lang="nb-NO" dirty="0" smtClean="0"/>
              <a:t>– </a:t>
            </a:r>
            <a:r>
              <a:rPr lang="nb-NO" dirty="0" err="1" smtClean="0"/>
              <a:t>Religious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</a:t>
            </a:r>
            <a:r>
              <a:rPr lang="nb-NO" dirty="0" err="1" smtClean="0"/>
              <a:t>control</a:t>
            </a:r>
            <a:endParaRPr lang="nb-NO" dirty="0"/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sz="2500"/>
              <a:t>Join me in meeting the ninth grade in south-east Oslo</a:t>
            </a:r>
          </a:p>
          <a:p>
            <a:pPr>
              <a:lnSpc>
                <a:spcPct val="90000"/>
              </a:lnSpc>
            </a:pPr>
            <a:endParaRPr lang="nb-NO" sz="2500"/>
          </a:p>
          <a:p>
            <a:pPr>
              <a:lnSpc>
                <a:spcPct val="90000"/>
              </a:lnSpc>
            </a:pPr>
            <a:r>
              <a:rPr lang="nb-NO" sz="2500"/>
              <a:t>I met over 400 kids</a:t>
            </a:r>
          </a:p>
          <a:p>
            <a:pPr lvl="1">
              <a:lnSpc>
                <a:spcPct val="90000"/>
              </a:lnSpc>
            </a:pPr>
            <a:r>
              <a:rPr lang="nb-NO" sz="2200"/>
              <a:t>3 self-identified as Christian</a:t>
            </a:r>
          </a:p>
          <a:p>
            <a:pPr lvl="1">
              <a:lnSpc>
                <a:spcPct val="90000"/>
              </a:lnSpc>
            </a:pPr>
            <a:endParaRPr lang="nb-NO" sz="2200"/>
          </a:p>
          <a:p>
            <a:pPr lvl="1">
              <a:lnSpc>
                <a:spcPct val="90000"/>
              </a:lnSpc>
            </a:pPr>
            <a:r>
              <a:rPr lang="nb-NO" sz="2200"/>
              <a:t>Surprisingly few considering </a:t>
            </a:r>
          </a:p>
          <a:p>
            <a:pPr lvl="2">
              <a:lnSpc>
                <a:spcPct val="90000"/>
              </a:lnSpc>
            </a:pPr>
            <a:r>
              <a:rPr lang="nb-NO" sz="2100"/>
              <a:t>Norwegian history</a:t>
            </a:r>
          </a:p>
          <a:p>
            <a:pPr lvl="2">
              <a:lnSpc>
                <a:spcPct val="90000"/>
              </a:lnSpc>
            </a:pPr>
            <a:r>
              <a:rPr lang="nb-NO" sz="2100"/>
              <a:t>public debate</a:t>
            </a:r>
          </a:p>
          <a:p>
            <a:pPr lvl="2">
              <a:lnSpc>
                <a:spcPct val="90000"/>
              </a:lnSpc>
            </a:pPr>
            <a:r>
              <a:rPr lang="nb-NO" sz="2100"/>
              <a:t>statistics of membership in religious organisations</a:t>
            </a:r>
          </a:p>
          <a:p>
            <a:pPr>
              <a:lnSpc>
                <a:spcPct val="90000"/>
              </a:lnSpc>
            </a:pPr>
            <a:endParaRPr lang="nb-NO" sz="2500"/>
          </a:p>
          <a:p>
            <a:pPr>
              <a:lnSpc>
                <a:spcPct val="90000"/>
              </a:lnSpc>
            </a:pPr>
            <a:endParaRPr lang="nb-NO" sz="2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From one religion…</a:t>
            </a:r>
          </a:p>
        </p:txBody>
      </p:sp>
      <p:pic>
        <p:nvPicPr>
          <p:cNvPr id="14338" name="Bild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3800" y="2032000"/>
            <a:ext cx="23368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Bild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0938" y="1752600"/>
            <a:ext cx="2416175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kstSylinder 6"/>
          <p:cNvSpPr txBox="1">
            <a:spLocks noChangeArrowheads="1"/>
          </p:cNvSpPr>
          <p:nvPr/>
        </p:nvSpPr>
        <p:spPr bwMode="auto">
          <a:xfrm>
            <a:off x="4371975" y="2346325"/>
            <a:ext cx="2103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n-NO" dirty="0">
                <a:latin typeface="Tw Cen MT" charset="0"/>
              </a:rPr>
              <a:t>…</a:t>
            </a:r>
            <a:r>
              <a:rPr lang="nn-NO" dirty="0" err="1">
                <a:latin typeface="Tw Cen MT" charset="0"/>
              </a:rPr>
              <a:t>towards</a:t>
            </a:r>
            <a:r>
              <a:rPr lang="nn-NO" dirty="0">
                <a:latin typeface="Tw Cen MT" charset="0"/>
              </a:rPr>
              <a:t> </a:t>
            </a:r>
            <a:r>
              <a:rPr lang="nn-NO" dirty="0" err="1">
                <a:latin typeface="Tw Cen MT" charset="0"/>
              </a:rPr>
              <a:t>many</a:t>
            </a:r>
            <a:r>
              <a:rPr lang="nn-NO" dirty="0">
                <a:latin typeface="Tw Cen MT" charset="0"/>
              </a:rPr>
              <a:t> religions?</a:t>
            </a:r>
          </a:p>
        </p:txBody>
      </p:sp>
      <p:pic>
        <p:nvPicPr>
          <p:cNvPr id="14341" name="Bild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2488" y="4116388"/>
            <a:ext cx="2830512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kstSylinder 8"/>
          <p:cNvSpPr txBox="1">
            <a:spLocks noChangeArrowheads="1"/>
          </p:cNvSpPr>
          <p:nvPr/>
        </p:nvSpPr>
        <p:spPr bwMode="auto">
          <a:xfrm>
            <a:off x="4818063" y="4498975"/>
            <a:ext cx="1657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n-NO" dirty="0">
                <a:latin typeface="Tw Cen MT" charset="0"/>
              </a:rPr>
              <a:t>… or no religion?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nb-NO"/>
              <a:t>Christians in the closet?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nb-NO" dirty="0" err="1"/>
              <a:t>Why</a:t>
            </a:r>
            <a:r>
              <a:rPr lang="nb-NO" dirty="0"/>
              <a:t> </a:t>
            </a:r>
            <a:r>
              <a:rPr lang="nb-NO" dirty="0" err="1"/>
              <a:t>did</a:t>
            </a:r>
            <a:r>
              <a:rPr lang="nb-NO" dirty="0"/>
              <a:t> so </a:t>
            </a:r>
            <a:r>
              <a:rPr lang="nb-NO" dirty="0" err="1"/>
              <a:t>few</a:t>
            </a:r>
            <a:r>
              <a:rPr lang="nb-NO" dirty="0"/>
              <a:t> kids </a:t>
            </a:r>
            <a:r>
              <a:rPr lang="nb-NO" dirty="0" err="1"/>
              <a:t>call</a:t>
            </a:r>
            <a:r>
              <a:rPr lang="nb-NO" dirty="0"/>
              <a:t> </a:t>
            </a:r>
            <a:r>
              <a:rPr lang="nb-NO" dirty="0" err="1"/>
              <a:t>themselves</a:t>
            </a:r>
            <a:r>
              <a:rPr lang="nb-NO" dirty="0"/>
              <a:t> Christian?</a:t>
            </a:r>
          </a:p>
          <a:p>
            <a:r>
              <a:rPr lang="nb-NO" dirty="0"/>
              <a:t>A </a:t>
            </a:r>
            <a:r>
              <a:rPr lang="nb-NO" dirty="0" err="1"/>
              <a:t>sociological</a:t>
            </a:r>
            <a:r>
              <a:rPr lang="nb-NO" dirty="0"/>
              <a:t> (not a moral!) </a:t>
            </a:r>
            <a:r>
              <a:rPr lang="nb-NO" dirty="0" err="1"/>
              <a:t>inquiry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/>
              <a:t>Four tentative </a:t>
            </a:r>
            <a:r>
              <a:rPr lang="nb-NO" dirty="0" err="1"/>
              <a:t>explanations</a:t>
            </a:r>
            <a:r>
              <a:rPr lang="nb-NO" dirty="0"/>
              <a:t>:</a:t>
            </a:r>
          </a:p>
          <a:p>
            <a:pPr lvl="1"/>
            <a:r>
              <a:rPr lang="nb-NO" dirty="0" err="1"/>
              <a:t>Secularisation</a:t>
            </a:r>
            <a:r>
              <a:rPr lang="nb-NO" dirty="0"/>
              <a:t>?</a:t>
            </a:r>
          </a:p>
          <a:p>
            <a:pPr lvl="1"/>
            <a:r>
              <a:rPr lang="nb-NO" dirty="0" err="1"/>
              <a:t>Pluralism</a:t>
            </a:r>
            <a:r>
              <a:rPr lang="nb-NO" dirty="0"/>
              <a:t> - </a:t>
            </a:r>
            <a:r>
              <a:rPr lang="nb-NO" dirty="0" err="1"/>
              <a:t>Christianity</a:t>
            </a:r>
            <a:r>
              <a:rPr lang="nb-NO" dirty="0"/>
              <a:t> not PC?</a:t>
            </a:r>
          </a:p>
          <a:p>
            <a:pPr lvl="1"/>
            <a:r>
              <a:rPr lang="nb-NO" dirty="0"/>
              <a:t>Not cool?</a:t>
            </a:r>
          </a:p>
          <a:p>
            <a:pPr lvl="1"/>
            <a:r>
              <a:rPr lang="nb-NO" dirty="0"/>
              <a:t>Identity - Religion and Norwegianness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nb-NO"/>
              <a:t>Secularization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xfrm>
            <a:off x="574675" y="1600200"/>
            <a:ext cx="8153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sz="2500" dirty="0"/>
              <a:t>”Religion 1991 - 2008” Part </a:t>
            </a:r>
            <a:r>
              <a:rPr lang="nb-NO" sz="2500" dirty="0" err="1"/>
              <a:t>of</a:t>
            </a:r>
            <a:r>
              <a:rPr lang="nb-NO" sz="2500" dirty="0"/>
              <a:t> an </a:t>
            </a:r>
            <a:r>
              <a:rPr lang="nb-NO" sz="2500" dirty="0" err="1"/>
              <a:t>international</a:t>
            </a:r>
            <a:r>
              <a:rPr lang="nb-NO" sz="2500" dirty="0"/>
              <a:t> survey.</a:t>
            </a:r>
          </a:p>
          <a:p>
            <a:pPr>
              <a:lnSpc>
                <a:spcPct val="90000"/>
              </a:lnSpc>
            </a:pPr>
            <a:endParaRPr lang="nb-NO" sz="2500" dirty="0"/>
          </a:p>
          <a:p>
            <a:pPr>
              <a:lnSpc>
                <a:spcPct val="90000"/>
              </a:lnSpc>
            </a:pPr>
            <a:r>
              <a:rPr lang="nb-NO" sz="2500" dirty="0" err="1"/>
              <a:t>Strongly</a:t>
            </a:r>
            <a:r>
              <a:rPr lang="nb-NO" sz="2500" dirty="0"/>
              <a:t> </a:t>
            </a:r>
            <a:r>
              <a:rPr lang="nb-NO" sz="2500" dirty="0" err="1"/>
              <a:t>believes</a:t>
            </a:r>
            <a:r>
              <a:rPr lang="nb-NO" sz="2500" dirty="0"/>
              <a:t>: </a:t>
            </a:r>
          </a:p>
          <a:p>
            <a:pPr lvl="1">
              <a:lnSpc>
                <a:spcPct val="90000"/>
              </a:lnSpc>
            </a:pPr>
            <a:r>
              <a:rPr lang="nb-NO" sz="2200" dirty="0"/>
              <a:t>1991: 20%</a:t>
            </a:r>
          </a:p>
          <a:p>
            <a:pPr lvl="1">
              <a:lnSpc>
                <a:spcPct val="90000"/>
              </a:lnSpc>
            </a:pPr>
            <a:r>
              <a:rPr lang="nb-NO" sz="2200" dirty="0"/>
              <a:t>2008: 15%</a:t>
            </a:r>
          </a:p>
          <a:p>
            <a:pPr>
              <a:lnSpc>
                <a:spcPct val="90000"/>
              </a:lnSpc>
            </a:pPr>
            <a:r>
              <a:rPr lang="nb-NO" sz="2500" dirty="0" err="1"/>
              <a:t>Does</a:t>
            </a:r>
            <a:r>
              <a:rPr lang="nb-NO" sz="2500" dirty="0"/>
              <a:t> not </a:t>
            </a:r>
            <a:r>
              <a:rPr lang="nb-NO" sz="2500" dirty="0" err="1"/>
              <a:t>believe</a:t>
            </a:r>
            <a:endParaRPr lang="nb-NO" sz="2500" dirty="0"/>
          </a:p>
          <a:p>
            <a:pPr lvl="1">
              <a:lnSpc>
                <a:spcPct val="90000"/>
              </a:lnSpc>
            </a:pPr>
            <a:r>
              <a:rPr lang="nb-NO" sz="2200" dirty="0"/>
              <a:t>1991: 10%</a:t>
            </a:r>
          </a:p>
          <a:p>
            <a:pPr lvl="1">
              <a:lnSpc>
                <a:spcPct val="90000"/>
              </a:lnSpc>
            </a:pPr>
            <a:r>
              <a:rPr lang="nb-NO" sz="2200" dirty="0"/>
              <a:t>2008: 18%</a:t>
            </a:r>
          </a:p>
          <a:p>
            <a:pPr lvl="1">
              <a:lnSpc>
                <a:spcPct val="90000"/>
              </a:lnSpc>
            </a:pPr>
            <a:endParaRPr lang="nb-NO" sz="2200" dirty="0"/>
          </a:p>
          <a:p>
            <a:pPr>
              <a:lnSpc>
                <a:spcPct val="90000"/>
              </a:lnSpc>
            </a:pPr>
            <a:r>
              <a:rPr lang="nb-NO" sz="2500" dirty="0"/>
              <a:t>2008: </a:t>
            </a:r>
          </a:p>
          <a:p>
            <a:pPr lvl="1">
              <a:lnSpc>
                <a:spcPct val="90000"/>
              </a:lnSpc>
              <a:buFont typeface="Wingdings 2" charset="2"/>
              <a:buNone/>
            </a:pPr>
            <a:endParaRPr lang="nb-NO" sz="2200" dirty="0"/>
          </a:p>
          <a:p>
            <a:pPr lvl="1">
              <a:lnSpc>
                <a:spcPct val="90000"/>
              </a:lnSpc>
            </a:pPr>
            <a:endParaRPr lang="nb-NO" sz="2200" dirty="0"/>
          </a:p>
          <a:p>
            <a:pPr lvl="1">
              <a:lnSpc>
                <a:spcPct val="90000"/>
              </a:lnSpc>
            </a:pPr>
            <a:endParaRPr lang="nb-NO" sz="2200" dirty="0"/>
          </a:p>
          <a:p>
            <a:pPr>
              <a:lnSpc>
                <a:spcPct val="90000"/>
              </a:lnSpc>
            </a:pPr>
            <a:endParaRPr lang="nb-NO" sz="2500" dirty="0"/>
          </a:p>
        </p:txBody>
      </p:sp>
      <p:graphicFrame>
        <p:nvGraphicFramePr>
          <p:cNvPr id="49186" name="Group 34"/>
          <p:cNvGraphicFramePr>
            <a:graphicFrameLocks noGrp="1"/>
          </p:cNvGraphicFramePr>
          <p:nvPr/>
        </p:nvGraphicFramePr>
        <p:xfrm>
          <a:off x="1908175" y="5080000"/>
          <a:ext cx="6858000" cy="132588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No Belief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Prob. No bel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Higher force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Believe/doubt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Believe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Secularization: Participation in religious services</a:t>
            </a:r>
          </a:p>
        </p:txBody>
      </p:sp>
      <p:sp>
        <p:nvSpPr>
          <p:cNvPr id="51267" name="Rectangle 67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nb-NO" sz="2500"/>
              <a:t>Monthly or more	</a:t>
            </a:r>
          </a:p>
          <a:p>
            <a:pPr lvl="1"/>
            <a:endParaRPr lang="nb-NO" sz="2200"/>
          </a:p>
          <a:p>
            <a:pPr lvl="1"/>
            <a:r>
              <a:rPr lang="nb-NO" sz="2200"/>
              <a:t>1991: 11%</a:t>
            </a:r>
          </a:p>
          <a:p>
            <a:pPr lvl="1"/>
            <a:endParaRPr lang="nb-NO" sz="2200"/>
          </a:p>
          <a:p>
            <a:pPr lvl="1"/>
            <a:r>
              <a:rPr lang="nb-NO" sz="2200"/>
              <a:t>2008: 7%	</a:t>
            </a:r>
          </a:p>
        </p:txBody>
      </p:sp>
      <p:sp>
        <p:nvSpPr>
          <p:cNvPr id="51268" name="Rectangle 6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sz="2500"/>
              <a:t>Never</a:t>
            </a:r>
          </a:p>
          <a:p>
            <a:endParaRPr lang="nb-NO" sz="2500"/>
          </a:p>
          <a:p>
            <a:pPr lvl="1"/>
            <a:r>
              <a:rPr lang="nb-NO" sz="2200"/>
              <a:t>1991: 35</a:t>
            </a:r>
          </a:p>
          <a:p>
            <a:pPr lvl="1"/>
            <a:endParaRPr lang="nb-NO" sz="2200"/>
          </a:p>
          <a:p>
            <a:pPr lvl="1"/>
            <a:r>
              <a:rPr lang="nb-NO" sz="2200"/>
              <a:t>2008: 43</a:t>
            </a:r>
          </a:p>
        </p:txBody>
      </p:sp>
      <p:graphicFrame>
        <p:nvGraphicFramePr>
          <p:cNvPr id="51308" name="Group 108"/>
          <p:cNvGraphicFramePr>
            <a:graphicFrameLocks noGrp="1"/>
          </p:cNvGraphicFramePr>
          <p:nvPr/>
        </p:nvGraphicFramePr>
        <p:xfrm>
          <a:off x="1143000" y="4945063"/>
          <a:ext cx="6858000" cy="1325880"/>
        </p:xfrm>
        <a:graphic>
          <a:graphicData uri="http://schemas.openxmlformats.org/drawingml/2006/table">
            <a:tbl>
              <a:tblPr/>
              <a:tblGrid>
                <a:gridCol w="1714500"/>
                <a:gridCol w="1714500"/>
                <a:gridCol w="1714500"/>
                <a:gridCol w="17145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Monthly 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Several times a yr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More </a:t>
                      </a:r>
                      <a:b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</a:b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rarely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Never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7%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42%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43%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309" name="Rectangle 109"/>
          <p:cNvSpPr>
            <a:spLocks noChangeArrowheads="1"/>
          </p:cNvSpPr>
          <p:nvPr/>
        </p:nvSpPr>
        <p:spPr bwMode="auto">
          <a:xfrm>
            <a:off x="1016000" y="4303713"/>
            <a:ext cx="75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b-NO"/>
              <a:t>2008: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Secularization: Self-identification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sz="half" idx="1"/>
          </p:nvPr>
        </p:nvSpPr>
        <p:spPr>
          <a:xfrm>
            <a:off x="612775" y="1600200"/>
            <a:ext cx="4000500" cy="2709863"/>
          </a:xfrm>
        </p:spPr>
        <p:txBody>
          <a:bodyPr/>
          <a:lstStyle/>
          <a:p>
            <a:r>
              <a:rPr lang="nb-NO" sz="2500"/>
              <a:t>Strongly religious</a:t>
            </a:r>
          </a:p>
          <a:p>
            <a:endParaRPr lang="nb-NO" sz="2500"/>
          </a:p>
          <a:p>
            <a:pPr lvl="1"/>
            <a:r>
              <a:rPr lang="nb-NO" sz="2200"/>
              <a:t>1991: 10%</a:t>
            </a:r>
          </a:p>
          <a:p>
            <a:pPr lvl="1"/>
            <a:endParaRPr lang="nb-NO" sz="2200"/>
          </a:p>
          <a:p>
            <a:pPr lvl="1"/>
            <a:r>
              <a:rPr lang="nb-NO" sz="2200"/>
              <a:t>2008: 7%</a:t>
            </a:r>
          </a:p>
        </p:txBody>
      </p:sp>
      <p:sp>
        <p:nvSpPr>
          <p:cNvPr id="55300" name="Rectangle 4"/>
          <p:cNvSpPr>
            <a:spLocks noGrp="1"/>
          </p:cNvSpPr>
          <p:nvPr>
            <p:ph type="body" sz="half" idx="2"/>
          </p:nvPr>
        </p:nvSpPr>
        <p:spPr>
          <a:xfrm>
            <a:off x="4765675" y="1600200"/>
            <a:ext cx="4000500" cy="2709863"/>
          </a:xfrm>
        </p:spPr>
        <p:txBody>
          <a:bodyPr/>
          <a:lstStyle/>
          <a:p>
            <a:r>
              <a:rPr lang="nb-NO" sz="2500"/>
              <a:t>Strongly non-religious</a:t>
            </a:r>
          </a:p>
          <a:p>
            <a:endParaRPr lang="nb-NO" sz="2500"/>
          </a:p>
          <a:p>
            <a:pPr lvl="1"/>
            <a:r>
              <a:rPr lang="nb-NO" sz="2200"/>
              <a:t>1991: 13%</a:t>
            </a:r>
          </a:p>
          <a:p>
            <a:pPr lvl="1"/>
            <a:endParaRPr lang="nb-NO" sz="2200"/>
          </a:p>
          <a:p>
            <a:pPr lvl="1"/>
            <a:r>
              <a:rPr lang="nb-NO" sz="2200"/>
              <a:t>2008: 22%</a:t>
            </a:r>
          </a:p>
        </p:txBody>
      </p:sp>
      <p:graphicFrame>
        <p:nvGraphicFramePr>
          <p:cNvPr id="55325" name="Group 29"/>
          <p:cNvGraphicFramePr>
            <a:graphicFrameLocks noGrp="1"/>
          </p:cNvGraphicFramePr>
          <p:nvPr/>
        </p:nvGraphicFramePr>
        <p:xfrm>
          <a:off x="1143000" y="4471988"/>
          <a:ext cx="6858000" cy="1408113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Strongly non-rel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A bit non-rel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Neither rel or non-rel/</a:t>
                      </a:r>
                      <a:br>
                        <a:rPr kumimoji="0" 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</a:br>
                      <a:r>
                        <a:rPr kumimoji="0" 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don’t know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A bit rel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Strongly rel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22%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28%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nb-NO"/>
              <a:t>Secularization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nb-NO"/>
              <a:t>YUPP! Check!</a:t>
            </a:r>
          </a:p>
          <a:p>
            <a:pPr lvl="1"/>
            <a:r>
              <a:rPr lang="nb-NO"/>
              <a:t>But not enough to explain my finding!</a:t>
            </a:r>
          </a:p>
          <a:p>
            <a:pPr lvl="1"/>
            <a:endParaRPr lang="nb-NO"/>
          </a:p>
          <a:p>
            <a:r>
              <a:rPr lang="nb-NO"/>
              <a:t>Secularization theory has been countered worldwide, but seems to hold for Norway.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nb-NO"/>
              <a:t>Pluralisation - Membership</a:t>
            </a:r>
          </a:p>
        </p:txBody>
      </p:sp>
      <p:graphicFrame>
        <p:nvGraphicFramePr>
          <p:cNvPr id="56360" name="Group 40"/>
          <p:cNvGraphicFramePr>
            <a:graphicFrameLocks noGrp="1"/>
          </p:cNvGraphicFramePr>
          <p:nvPr/>
        </p:nvGraphicFramePr>
        <p:xfrm>
          <a:off x="887413" y="1803400"/>
          <a:ext cx="6858000" cy="4104640"/>
        </p:xfrm>
        <a:graphic>
          <a:graphicData uri="http://schemas.openxmlformats.org/drawingml/2006/table">
            <a:tbl>
              <a:tblPr/>
              <a:tblGrid>
                <a:gridCol w="1714500"/>
                <a:gridCol w="1714500"/>
                <a:gridCol w="2020887"/>
                <a:gridCol w="1408113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nb-NO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Church of Norway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Other faith organisation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No faith org.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1980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87.8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1999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86.2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2006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83.5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8.3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8.2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2009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80.7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10.3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algn="ctr"/>
            <a:r>
              <a:rPr lang="nb-NO"/>
              <a:t>Pluralisation - which organisations?</a:t>
            </a:r>
          </a:p>
        </p:txBody>
      </p:sp>
      <p:graphicFrame>
        <p:nvGraphicFramePr>
          <p:cNvPr id="57399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005304"/>
              </p:ext>
            </p:extLst>
          </p:nvPr>
        </p:nvGraphicFramePr>
        <p:xfrm>
          <a:off x="1087915" y="1804380"/>
          <a:ext cx="6858000" cy="4697413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</a:tblGrid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nb-NO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1991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2011</a:t>
                      </a:r>
                      <a:endParaRPr kumimoji="0" lang="nb-NO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Islam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19 000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106 735</a:t>
                      </a:r>
                      <a:endParaRPr kumimoji="0" lang="nb-NO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Judaism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1045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819</a:t>
                      </a:r>
                      <a:endParaRPr kumimoji="0" lang="nb-NO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Hinduism</a:t>
                      </a:r>
                      <a:endParaRPr kumimoji="0" lang="nb-NO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nb-NO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5 858</a:t>
                      </a:r>
                      <a:endParaRPr kumimoji="0" lang="nb-NO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Buddhism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nb-NO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14 580</a:t>
                      </a:r>
                      <a:endParaRPr kumimoji="0" lang="nb-NO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nb-NO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Christian </a:t>
                      </a:r>
                      <a:r>
                        <a:rPr kumimoji="0" lang="nb-NO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outside</a:t>
                      </a:r>
                      <a:r>
                        <a:rPr kumimoji="0" lang="nb-NO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 </a:t>
                      </a:r>
                      <a:r>
                        <a:rPr kumimoji="0" lang="nb-NO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CoN</a:t>
                      </a:r>
                      <a:endParaRPr kumimoji="0" lang="nb-NO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26 </a:t>
                      </a:r>
                      <a:r>
                        <a:rPr kumimoji="0" lang="nb-NO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600</a:t>
                      </a:r>
                      <a:endParaRPr kumimoji="0" lang="nb-NO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266 834</a:t>
                      </a:r>
                      <a:endParaRPr kumimoji="0" lang="nb-NO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nb-NO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Life-</a:t>
                      </a:r>
                      <a:r>
                        <a:rPr kumimoji="0" lang="nb-NO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View</a:t>
                      </a:r>
                      <a:r>
                        <a:rPr kumimoji="0" lang="nb-NO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 org</a:t>
                      </a:r>
                      <a:endParaRPr kumimoji="0" lang="nb-NO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nb-NO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49 400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nb-NO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nb-NO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charset="0"/>
                          <a:ea typeface="ＭＳ Ｐゴシック" charset="-128"/>
                          <a:cs typeface="ＭＳ Ｐゴシック" charset="-128"/>
                        </a:rPr>
                        <a:t>84 481</a:t>
                      </a:r>
                      <a:endParaRPr kumimoji="0" lang="nb-NO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nb-NO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nb-NO"/>
              <a:t>Pluralism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nb-NO" dirty="0"/>
              <a:t>YES - Norway has </a:t>
            </a:r>
            <a:r>
              <a:rPr lang="nb-NO" dirty="0" err="1"/>
              <a:t>become</a:t>
            </a:r>
            <a:r>
              <a:rPr lang="nb-NO" dirty="0"/>
              <a:t> more plural</a:t>
            </a:r>
          </a:p>
          <a:p>
            <a:endParaRPr lang="nb-NO" dirty="0"/>
          </a:p>
          <a:p>
            <a:r>
              <a:rPr lang="nb-NO" dirty="0"/>
              <a:t>More </a:t>
            </a:r>
            <a:r>
              <a:rPr lang="nb-NO" dirty="0" err="1"/>
              <a:t>people</a:t>
            </a:r>
            <a:r>
              <a:rPr lang="nb-NO" dirty="0"/>
              <a:t> </a:t>
            </a:r>
            <a:r>
              <a:rPr lang="nb-NO" dirty="0" err="1"/>
              <a:t>active</a:t>
            </a:r>
            <a:r>
              <a:rPr lang="nb-NO" dirty="0"/>
              <a:t> in a more </a:t>
            </a:r>
            <a:r>
              <a:rPr lang="nb-NO" dirty="0" err="1"/>
              <a:t>organisations</a:t>
            </a:r>
            <a:endParaRPr lang="nb-NO" dirty="0"/>
          </a:p>
          <a:p>
            <a:r>
              <a:rPr lang="nb-NO" dirty="0" err="1" smtClean="0"/>
              <a:t>These</a:t>
            </a:r>
            <a:r>
              <a:rPr lang="nb-NO" dirty="0" smtClean="0"/>
              <a:t> </a:t>
            </a:r>
            <a:r>
              <a:rPr lang="nb-NO" dirty="0" err="1"/>
              <a:t>organisations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cover a </a:t>
            </a:r>
            <a:r>
              <a:rPr lang="nb-NO" dirty="0" err="1"/>
              <a:t>wider</a:t>
            </a:r>
            <a:r>
              <a:rPr lang="nb-NO" dirty="0"/>
              <a:t> </a:t>
            </a:r>
            <a:r>
              <a:rPr lang="nb-NO" dirty="0" err="1"/>
              <a:t>scope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religious</a:t>
            </a:r>
            <a:r>
              <a:rPr lang="nb-NO" dirty="0"/>
              <a:t> </a:t>
            </a:r>
            <a:r>
              <a:rPr lang="nb-NO" dirty="0" err="1"/>
              <a:t>difference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 err="1"/>
              <a:t>Greater</a:t>
            </a:r>
            <a:r>
              <a:rPr lang="nb-NO" dirty="0"/>
              <a:t> </a:t>
            </a:r>
            <a:r>
              <a:rPr lang="nb-NO" dirty="0" err="1"/>
              <a:t>acceptance</a:t>
            </a:r>
            <a:r>
              <a:rPr lang="nb-NO" dirty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religion?</a:t>
            </a:r>
          </a:p>
          <a:p>
            <a:r>
              <a:rPr lang="nb-NO" dirty="0" err="1" smtClean="0"/>
              <a:t>Greater</a:t>
            </a:r>
            <a:r>
              <a:rPr lang="nb-NO" dirty="0" smtClean="0"/>
              <a:t> </a:t>
            </a:r>
            <a:r>
              <a:rPr lang="nb-NO" dirty="0" err="1" smtClean="0"/>
              <a:t>controversy</a:t>
            </a:r>
            <a:r>
              <a:rPr lang="nb-NO" dirty="0" smtClean="0"/>
              <a:t> </a:t>
            </a:r>
            <a:r>
              <a:rPr lang="nb-NO" dirty="0" err="1" smtClean="0"/>
              <a:t>around</a:t>
            </a:r>
            <a:r>
              <a:rPr lang="nb-NO" dirty="0" smtClean="0"/>
              <a:t> religion?</a:t>
            </a:r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Religious</a:t>
            </a:r>
            <a:r>
              <a:rPr lang="nb-NO" dirty="0" smtClean="0"/>
              <a:t> </a:t>
            </a:r>
            <a:r>
              <a:rPr lang="nb-NO" dirty="0" err="1" smtClean="0"/>
              <a:t>discrimination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99752"/>
          </a:xfrm>
        </p:spPr>
        <p:txBody>
          <a:bodyPr/>
          <a:lstStyle/>
          <a:p>
            <a:r>
              <a:rPr lang="nb-NO" dirty="0" smtClean="0"/>
              <a:t>Marie von der Lippe:</a:t>
            </a:r>
          </a:p>
          <a:p>
            <a:pPr lvl="1"/>
            <a:r>
              <a:rPr lang="nb-NO" dirty="0" err="1" smtClean="0"/>
              <a:t>There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two</a:t>
            </a:r>
            <a:r>
              <a:rPr lang="nb-NO" dirty="0" smtClean="0"/>
              <a:t> things </a:t>
            </a:r>
            <a:r>
              <a:rPr lang="nb-NO" dirty="0" err="1" smtClean="0"/>
              <a:t>going</a:t>
            </a:r>
            <a:r>
              <a:rPr lang="nb-NO" dirty="0" smtClean="0"/>
              <a:t> on in terms </a:t>
            </a:r>
            <a:r>
              <a:rPr lang="nb-NO" dirty="0" err="1" smtClean="0"/>
              <a:t>of</a:t>
            </a:r>
            <a:r>
              <a:rPr lang="nb-NO" dirty="0" smtClean="0"/>
              <a:t> Islam:</a:t>
            </a:r>
          </a:p>
          <a:p>
            <a:pPr lvl="2"/>
            <a:r>
              <a:rPr lang="nb-NO" dirty="0" err="1" smtClean="0"/>
              <a:t>Tolerance</a:t>
            </a:r>
            <a:r>
              <a:rPr lang="nb-NO" dirty="0" smtClean="0"/>
              <a:t> in </a:t>
            </a:r>
            <a:r>
              <a:rPr lang="nb-NO" dirty="0" err="1" smtClean="0"/>
              <a:t>everyday</a:t>
            </a:r>
            <a:r>
              <a:rPr lang="nb-NO" dirty="0" smtClean="0"/>
              <a:t> </a:t>
            </a:r>
            <a:r>
              <a:rPr lang="nb-NO" dirty="0" err="1" smtClean="0"/>
              <a:t>interaction</a:t>
            </a:r>
            <a:endParaRPr lang="nb-NO" dirty="0" smtClean="0"/>
          </a:p>
          <a:p>
            <a:pPr lvl="2"/>
            <a:r>
              <a:rPr lang="nb-NO" dirty="0" err="1" smtClean="0"/>
              <a:t>Criticism</a:t>
            </a:r>
            <a:r>
              <a:rPr lang="nb-NO" dirty="0" smtClean="0"/>
              <a:t> and </a:t>
            </a:r>
            <a:r>
              <a:rPr lang="nb-NO" dirty="0" err="1" smtClean="0"/>
              <a:t>debate</a:t>
            </a:r>
            <a:r>
              <a:rPr lang="nb-NO" dirty="0" smtClean="0"/>
              <a:t> – </a:t>
            </a:r>
            <a:r>
              <a:rPr lang="nb-NO" dirty="0" err="1" smtClean="0"/>
              <a:t>sometimes</a:t>
            </a:r>
            <a:r>
              <a:rPr lang="nb-NO" dirty="0" smtClean="0"/>
              <a:t> </a:t>
            </a:r>
            <a:r>
              <a:rPr lang="nb-NO" dirty="0" err="1" smtClean="0"/>
              <a:t>discriminatory</a:t>
            </a:r>
            <a:r>
              <a:rPr lang="nb-NO" dirty="0" smtClean="0"/>
              <a:t> </a:t>
            </a:r>
            <a:r>
              <a:rPr lang="nb-NO" dirty="0" err="1" smtClean="0"/>
              <a:t>attacks</a:t>
            </a:r>
            <a:r>
              <a:rPr lang="nb-NO" dirty="0" smtClean="0"/>
              <a:t> – in public </a:t>
            </a:r>
            <a:r>
              <a:rPr lang="nb-NO" dirty="0" err="1" smtClean="0"/>
              <a:t>sphere</a:t>
            </a:r>
            <a:endParaRPr lang="nb-NO" dirty="0" smtClean="0"/>
          </a:p>
          <a:p>
            <a:pPr lvl="2"/>
            <a:endParaRPr lang="nb-NO" dirty="0"/>
          </a:p>
          <a:p>
            <a:r>
              <a:rPr lang="nb-NO" dirty="0" err="1" smtClean="0"/>
              <a:t>Issues</a:t>
            </a:r>
            <a:r>
              <a:rPr lang="nb-NO" dirty="0" smtClean="0"/>
              <a:t> </a:t>
            </a:r>
            <a:r>
              <a:rPr lang="nb-NO" dirty="0" err="1" smtClean="0"/>
              <a:t>concerning</a:t>
            </a:r>
            <a:r>
              <a:rPr lang="nb-NO" dirty="0" smtClean="0"/>
              <a:t> religion</a:t>
            </a:r>
          </a:p>
          <a:p>
            <a:pPr lvl="1"/>
            <a:r>
              <a:rPr lang="nb-NO" dirty="0" err="1" smtClean="0"/>
              <a:t>Education</a:t>
            </a:r>
            <a:endParaRPr lang="nb-NO" dirty="0" smtClean="0"/>
          </a:p>
          <a:p>
            <a:pPr lvl="1"/>
            <a:r>
              <a:rPr lang="nb-NO" dirty="0" err="1" smtClean="0"/>
              <a:t>Religious</a:t>
            </a:r>
            <a:r>
              <a:rPr lang="nb-NO" dirty="0" smtClean="0"/>
              <a:t> </a:t>
            </a:r>
            <a:r>
              <a:rPr lang="nb-NO" dirty="0" err="1" smtClean="0"/>
              <a:t>covering</a:t>
            </a:r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849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nb-NO" dirty="0"/>
              <a:t>Not </a:t>
            </a:r>
            <a:r>
              <a:rPr lang="nb-NO" dirty="0" smtClean="0"/>
              <a:t>cool to be a </a:t>
            </a:r>
            <a:r>
              <a:rPr lang="nb-NO" dirty="0" err="1" smtClean="0"/>
              <a:t>believer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sz="2500" dirty="0"/>
              <a:t>A ”</a:t>
            </a:r>
            <a:r>
              <a:rPr lang="nb-NO" sz="2500" dirty="0" err="1"/>
              <a:t>majority</a:t>
            </a:r>
            <a:r>
              <a:rPr lang="nb-NO" sz="2500" dirty="0"/>
              <a:t> </a:t>
            </a:r>
            <a:r>
              <a:rPr lang="nb-NO" sz="2500" dirty="0" err="1"/>
              <a:t>misunderstanding</a:t>
            </a:r>
            <a:r>
              <a:rPr lang="nb-NO" sz="2500" dirty="0"/>
              <a:t>”?</a:t>
            </a:r>
          </a:p>
          <a:p>
            <a:pPr>
              <a:lnSpc>
                <a:spcPct val="90000"/>
              </a:lnSpc>
            </a:pPr>
            <a:endParaRPr lang="nb-NO" sz="2500" dirty="0"/>
          </a:p>
          <a:p>
            <a:pPr>
              <a:lnSpc>
                <a:spcPct val="90000"/>
              </a:lnSpc>
            </a:pPr>
            <a:r>
              <a:rPr lang="nb-NO" sz="2500" dirty="0"/>
              <a:t>Norwegian </a:t>
            </a:r>
            <a:r>
              <a:rPr lang="nb-NO" sz="2500" dirty="0" err="1"/>
              <a:t>protestantism</a:t>
            </a:r>
            <a:r>
              <a:rPr lang="nb-NO" sz="2500" dirty="0"/>
              <a:t> </a:t>
            </a:r>
            <a:r>
              <a:rPr lang="nb-NO" sz="2500" dirty="0" err="1"/>
              <a:t>high</a:t>
            </a:r>
            <a:r>
              <a:rPr lang="nb-NO" sz="2500" dirty="0"/>
              <a:t> </a:t>
            </a:r>
            <a:r>
              <a:rPr lang="nb-NO" sz="2500" dirty="0" err="1"/>
              <a:t>emphasis</a:t>
            </a:r>
            <a:r>
              <a:rPr lang="nb-NO" sz="2500" dirty="0"/>
              <a:t> on personal </a:t>
            </a:r>
            <a:r>
              <a:rPr lang="nb-NO" sz="2500" dirty="0" err="1"/>
              <a:t>faith</a:t>
            </a:r>
            <a:r>
              <a:rPr lang="nb-NO" sz="2500" dirty="0"/>
              <a:t> - a barrier for </a:t>
            </a:r>
            <a:r>
              <a:rPr lang="nb-NO" sz="2500" dirty="0" err="1"/>
              <a:t>self-identification</a:t>
            </a:r>
            <a:r>
              <a:rPr lang="nb-NO" sz="2500" dirty="0"/>
              <a:t>?</a:t>
            </a:r>
          </a:p>
          <a:p>
            <a:pPr lvl="1">
              <a:lnSpc>
                <a:spcPct val="90000"/>
              </a:lnSpc>
            </a:pPr>
            <a:r>
              <a:rPr lang="nb-NO" sz="2200" dirty="0" err="1"/>
              <a:t>Shame</a:t>
            </a:r>
            <a:r>
              <a:rPr lang="nb-NO" sz="2200" dirty="0"/>
              <a:t>?</a:t>
            </a:r>
          </a:p>
          <a:p>
            <a:pPr lvl="1">
              <a:lnSpc>
                <a:spcPct val="90000"/>
              </a:lnSpc>
            </a:pPr>
            <a:r>
              <a:rPr lang="nb-NO" sz="2200" dirty="0" err="1"/>
              <a:t>Privatisation</a:t>
            </a:r>
            <a:r>
              <a:rPr lang="nb-NO" sz="2200" dirty="0"/>
              <a:t> </a:t>
            </a:r>
            <a:r>
              <a:rPr lang="nb-NO" sz="2200" dirty="0" err="1"/>
              <a:t>of</a:t>
            </a:r>
            <a:r>
              <a:rPr lang="nb-NO" sz="2200" dirty="0"/>
              <a:t> religion?</a:t>
            </a:r>
          </a:p>
          <a:p>
            <a:pPr lvl="1">
              <a:lnSpc>
                <a:spcPct val="90000"/>
              </a:lnSpc>
            </a:pPr>
            <a:endParaRPr lang="nb-NO" sz="2200" dirty="0"/>
          </a:p>
          <a:p>
            <a:pPr>
              <a:lnSpc>
                <a:spcPct val="90000"/>
              </a:lnSpc>
            </a:pPr>
            <a:r>
              <a:rPr lang="nb-NO" sz="2500" dirty="0"/>
              <a:t>”</a:t>
            </a:r>
            <a:r>
              <a:rPr lang="nb-NO" sz="2500" dirty="0" err="1"/>
              <a:t>Proud</a:t>
            </a:r>
            <a:r>
              <a:rPr lang="nb-NO" sz="2500" dirty="0"/>
              <a:t> muslims make it </a:t>
            </a:r>
            <a:r>
              <a:rPr lang="nb-NO" sz="2500" dirty="0" err="1"/>
              <a:t>easier</a:t>
            </a:r>
            <a:r>
              <a:rPr lang="nb-NO" sz="2500" dirty="0"/>
              <a:t> for </a:t>
            </a:r>
            <a:r>
              <a:rPr lang="nb-NO" sz="2500" dirty="0" err="1" smtClean="0"/>
              <a:t>everyone</a:t>
            </a:r>
            <a:r>
              <a:rPr lang="nb-NO" sz="2500" dirty="0" smtClean="0"/>
              <a:t> to </a:t>
            </a:r>
            <a:r>
              <a:rPr lang="nb-NO" sz="2500" dirty="0"/>
              <a:t>be </a:t>
            </a:r>
            <a:r>
              <a:rPr lang="nb-NO" sz="2500" dirty="0" err="1"/>
              <a:t>open</a:t>
            </a:r>
            <a:r>
              <a:rPr lang="nb-NO" sz="2500" dirty="0"/>
              <a:t> </a:t>
            </a:r>
            <a:r>
              <a:rPr lang="nb-NO" sz="2500" dirty="0" err="1"/>
              <a:t>about</a:t>
            </a:r>
            <a:r>
              <a:rPr lang="nb-NO" sz="2500" dirty="0"/>
              <a:t> </a:t>
            </a:r>
            <a:r>
              <a:rPr lang="nb-NO" sz="2500" dirty="0" err="1"/>
              <a:t>their</a:t>
            </a:r>
            <a:r>
              <a:rPr lang="nb-NO" sz="2500" dirty="0"/>
              <a:t> </a:t>
            </a:r>
            <a:r>
              <a:rPr lang="nb-NO" sz="2500" dirty="0" err="1"/>
              <a:t>faith</a:t>
            </a:r>
            <a:r>
              <a:rPr lang="nb-NO" sz="2500" dirty="0"/>
              <a:t>” - </a:t>
            </a:r>
            <a:r>
              <a:rPr lang="nb-NO" sz="2500" dirty="0" err="1"/>
              <a:t>says</a:t>
            </a:r>
            <a:r>
              <a:rPr lang="nb-NO" sz="2500" dirty="0"/>
              <a:t> </a:t>
            </a:r>
            <a:r>
              <a:rPr lang="nb-NO" sz="2500" dirty="0" err="1"/>
              <a:t>teacher</a:t>
            </a:r>
            <a:r>
              <a:rPr lang="nb-NO" sz="2500" dirty="0"/>
              <a:t>. I </a:t>
            </a:r>
            <a:r>
              <a:rPr lang="nb-NO" sz="2500" dirty="0" err="1"/>
              <a:t>didn’t</a:t>
            </a:r>
            <a:r>
              <a:rPr lang="nb-NO" sz="2500" dirty="0"/>
              <a:t> see it.</a:t>
            </a:r>
          </a:p>
          <a:p>
            <a:pPr>
              <a:lnSpc>
                <a:spcPct val="90000"/>
              </a:lnSpc>
            </a:pPr>
            <a:endParaRPr lang="nb-NO" sz="2500" dirty="0"/>
          </a:p>
          <a:p>
            <a:pPr>
              <a:lnSpc>
                <a:spcPct val="90000"/>
              </a:lnSpc>
            </a:pPr>
            <a:r>
              <a:rPr lang="nb-NO" sz="2500" dirty="0"/>
              <a:t>”Christian values” </a:t>
            </a:r>
            <a:r>
              <a:rPr lang="nb-NO" sz="2500" dirty="0" err="1"/>
              <a:t>often</a:t>
            </a:r>
            <a:r>
              <a:rPr lang="nb-NO" sz="2500" dirty="0"/>
              <a:t> </a:t>
            </a:r>
            <a:r>
              <a:rPr lang="nb-NO" sz="2500" dirty="0" err="1"/>
              <a:t>mentioned</a:t>
            </a:r>
            <a:r>
              <a:rPr lang="nb-NO" sz="2500" dirty="0"/>
              <a:t> in public </a:t>
            </a:r>
            <a:r>
              <a:rPr lang="nb-NO" sz="2500" dirty="0" err="1"/>
              <a:t>debate</a:t>
            </a:r>
            <a:endParaRPr lang="nb-NO" sz="2500" dirty="0"/>
          </a:p>
          <a:p>
            <a:pPr>
              <a:lnSpc>
                <a:spcPct val="90000"/>
              </a:lnSpc>
            </a:pPr>
            <a:endParaRPr lang="nb-NO" sz="2500" dirty="0"/>
          </a:p>
          <a:p>
            <a:pPr>
              <a:lnSpc>
                <a:spcPct val="90000"/>
              </a:lnSpc>
            </a:pPr>
            <a:endParaRPr lang="nb-NO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tel 2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nn-NO" smtClean="0"/>
              <a:t>An overview of this lecture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nn-NO" dirty="0" smtClean="0">
                <a:ea typeface="+mn-ea"/>
                <a:cs typeface="+mn-cs"/>
              </a:rPr>
              <a:t>Part one: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nn-NO" dirty="0" smtClean="0">
                <a:ea typeface="+mn-ea"/>
              </a:rPr>
              <a:t>- A </a:t>
            </a:r>
            <a:r>
              <a:rPr lang="nn-NO" dirty="0" err="1" smtClean="0">
                <a:ea typeface="+mn-ea"/>
              </a:rPr>
              <a:t>quick</a:t>
            </a:r>
            <a:r>
              <a:rPr lang="nn-NO" dirty="0" smtClean="0">
                <a:ea typeface="+mn-ea"/>
              </a:rPr>
              <a:t> </a:t>
            </a:r>
            <a:r>
              <a:rPr lang="nn-NO" dirty="0" err="1" smtClean="0">
                <a:ea typeface="+mn-ea"/>
              </a:rPr>
              <a:t>history</a:t>
            </a:r>
            <a:endParaRPr lang="nn-NO" dirty="0" smtClean="0">
              <a:ea typeface="+mn-ea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nn-NO" dirty="0" smtClean="0">
                <a:ea typeface="+mn-ea"/>
              </a:rPr>
              <a:t>- The legal </a:t>
            </a:r>
            <a:r>
              <a:rPr lang="nn-NO" dirty="0" err="1" smtClean="0">
                <a:ea typeface="+mn-ea"/>
              </a:rPr>
              <a:t>situation</a:t>
            </a:r>
            <a:r>
              <a:rPr lang="nn-NO" dirty="0" smtClean="0">
                <a:ea typeface="+mn-ea"/>
              </a:rPr>
              <a:t>: </a:t>
            </a:r>
            <a:r>
              <a:rPr lang="nn-NO" dirty="0" err="1" smtClean="0">
                <a:ea typeface="+mn-ea"/>
              </a:rPr>
              <a:t>changing</a:t>
            </a:r>
            <a:r>
              <a:rPr lang="nn-NO" dirty="0" smtClean="0">
                <a:ea typeface="+mn-ea"/>
              </a:rPr>
              <a:t> </a:t>
            </a:r>
            <a:r>
              <a:rPr lang="nn-NO" dirty="0" err="1" smtClean="0">
                <a:ea typeface="+mn-ea"/>
              </a:rPr>
              <a:t>the</a:t>
            </a:r>
            <a:r>
              <a:rPr lang="nn-NO" dirty="0" smtClean="0">
                <a:ea typeface="+mn-ea"/>
              </a:rPr>
              <a:t> </a:t>
            </a:r>
            <a:r>
              <a:rPr lang="nn-NO" dirty="0" err="1" smtClean="0">
                <a:ea typeface="+mn-ea"/>
              </a:rPr>
              <a:t>constitution</a:t>
            </a:r>
            <a:endParaRPr lang="nn-NO" dirty="0" smtClean="0">
              <a:ea typeface="+mn-ea"/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nn-NO" dirty="0" smtClean="0">
              <a:ea typeface="+mn-ea"/>
              <a:cs typeface="+mn-cs"/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nn-NO" dirty="0" smtClean="0">
                <a:ea typeface="+mn-ea"/>
                <a:cs typeface="+mn-cs"/>
              </a:rPr>
              <a:t>Part </a:t>
            </a:r>
            <a:r>
              <a:rPr lang="nn-NO" dirty="0" err="1" smtClean="0">
                <a:ea typeface="+mn-ea"/>
                <a:cs typeface="+mn-cs"/>
              </a:rPr>
              <a:t>two</a:t>
            </a:r>
            <a:r>
              <a:rPr lang="nn-NO" dirty="0" smtClean="0">
                <a:ea typeface="+mn-ea"/>
                <a:cs typeface="+mn-cs"/>
              </a:rPr>
              <a:t>: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nn-NO" dirty="0" smtClean="0">
                <a:ea typeface="+mn-ea"/>
              </a:rPr>
              <a:t>- Religion </a:t>
            </a:r>
            <a:r>
              <a:rPr lang="nn-NO" dirty="0" err="1" smtClean="0">
                <a:ea typeface="+mn-ea"/>
              </a:rPr>
              <a:t>amongst</a:t>
            </a:r>
            <a:r>
              <a:rPr lang="nn-NO" dirty="0" smtClean="0">
                <a:ea typeface="+mn-ea"/>
              </a:rPr>
              <a:t> </a:t>
            </a:r>
            <a:r>
              <a:rPr lang="nn-NO" dirty="0" err="1" smtClean="0">
                <a:ea typeface="+mn-ea"/>
              </a:rPr>
              <a:t>young</a:t>
            </a:r>
            <a:r>
              <a:rPr lang="nn-NO" dirty="0" smtClean="0">
                <a:ea typeface="+mn-ea"/>
              </a:rPr>
              <a:t> </a:t>
            </a:r>
            <a:r>
              <a:rPr lang="nn-NO" dirty="0" err="1" smtClean="0">
                <a:ea typeface="+mn-ea"/>
              </a:rPr>
              <a:t>Norwegians</a:t>
            </a:r>
            <a:r>
              <a:rPr lang="nn-NO" dirty="0" smtClean="0">
                <a:ea typeface="+mn-ea"/>
              </a:rPr>
              <a:t> </a:t>
            </a:r>
            <a:r>
              <a:rPr lang="nn-NO" dirty="0" err="1" smtClean="0">
                <a:ea typeface="+mn-ea"/>
              </a:rPr>
              <a:t>today</a:t>
            </a:r>
            <a:endParaRPr lang="nn-NO" dirty="0" smtClean="0">
              <a:ea typeface="+mn-ea"/>
            </a:endParaRPr>
          </a:p>
          <a:p>
            <a:pPr lvl="3" fontAlgn="auto"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nn-NO" dirty="0" smtClean="0">
                <a:ea typeface="+mn-ea"/>
              </a:rPr>
              <a:t>A story from my </a:t>
            </a:r>
            <a:r>
              <a:rPr lang="nn-NO" dirty="0" err="1" smtClean="0">
                <a:ea typeface="+mn-ea"/>
              </a:rPr>
              <a:t>fieldwork</a:t>
            </a:r>
            <a:r>
              <a:rPr lang="nn-NO" dirty="0" smtClean="0">
                <a:ea typeface="+mn-ea"/>
              </a:rPr>
              <a:t> </a:t>
            </a:r>
            <a:r>
              <a:rPr lang="nn-NO" dirty="0" err="1" smtClean="0">
                <a:ea typeface="+mn-ea"/>
              </a:rPr>
              <a:t>on</a:t>
            </a:r>
            <a:r>
              <a:rPr lang="nn-NO" dirty="0" smtClean="0">
                <a:ea typeface="+mn-ea"/>
              </a:rPr>
              <a:t> </a:t>
            </a:r>
            <a:r>
              <a:rPr lang="nn-NO" dirty="0" err="1" smtClean="0">
                <a:ea typeface="+mn-ea"/>
              </a:rPr>
              <a:t>religious</a:t>
            </a:r>
            <a:r>
              <a:rPr lang="nn-NO" dirty="0" smtClean="0">
                <a:ea typeface="+mn-ea"/>
              </a:rPr>
              <a:t> </a:t>
            </a:r>
            <a:r>
              <a:rPr lang="nn-NO" dirty="0" err="1" smtClean="0">
                <a:ea typeface="+mn-ea"/>
              </a:rPr>
              <a:t>education</a:t>
            </a:r>
            <a:r>
              <a:rPr lang="nn-NO" dirty="0" smtClean="0">
                <a:ea typeface="+mn-ea"/>
              </a:rPr>
              <a:t> in </a:t>
            </a:r>
            <a:r>
              <a:rPr lang="nn-NO" dirty="0" err="1" smtClean="0">
                <a:ea typeface="+mn-ea"/>
              </a:rPr>
              <a:t>Norwegian</a:t>
            </a:r>
            <a:r>
              <a:rPr lang="nn-NO" dirty="0" smtClean="0">
                <a:ea typeface="+mn-ea"/>
              </a:rPr>
              <a:t> </a:t>
            </a:r>
            <a:r>
              <a:rPr lang="nn-NO" dirty="0" err="1" smtClean="0">
                <a:ea typeface="+mn-ea"/>
              </a:rPr>
              <a:t>school</a:t>
            </a:r>
            <a:r>
              <a:rPr lang="nn-NO" dirty="0" smtClean="0">
                <a:ea typeface="+mn-ea"/>
              </a:rPr>
              <a:t>.</a:t>
            </a:r>
          </a:p>
          <a:p>
            <a:pPr lvl="3" fontAlgn="auto"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nn-NO" dirty="0" err="1" smtClean="0">
                <a:ea typeface="+mn-ea"/>
              </a:rPr>
              <a:t>Secular</a:t>
            </a:r>
            <a:r>
              <a:rPr lang="nn-NO" dirty="0" smtClean="0">
                <a:ea typeface="+mn-ea"/>
              </a:rPr>
              <a:t>?</a:t>
            </a:r>
          </a:p>
          <a:p>
            <a:pPr lvl="3" fontAlgn="auto"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nn-NO" dirty="0" err="1" smtClean="0">
                <a:ea typeface="+mn-ea"/>
              </a:rPr>
              <a:t>Cool</a:t>
            </a:r>
            <a:r>
              <a:rPr lang="nn-NO" dirty="0" smtClean="0">
                <a:ea typeface="+mn-ea"/>
              </a:rPr>
              <a:t>?</a:t>
            </a:r>
          </a:p>
          <a:p>
            <a:pPr lvl="3" fontAlgn="auto"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nn-NO" dirty="0" err="1" smtClean="0">
                <a:ea typeface="+mn-ea"/>
              </a:rPr>
              <a:t>Identity</a:t>
            </a:r>
            <a:r>
              <a:rPr lang="nn-NO" dirty="0" smtClean="0">
                <a:ea typeface="+mn-ea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nb-NO"/>
              <a:t>Identity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nb-NO" dirty="0"/>
              <a:t>I </a:t>
            </a:r>
            <a:r>
              <a:rPr lang="nb-NO" dirty="0" err="1"/>
              <a:t>mentioned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three</a:t>
            </a:r>
            <a:r>
              <a:rPr lang="nb-NO" dirty="0"/>
              <a:t> </a:t>
            </a:r>
            <a:r>
              <a:rPr lang="nb-NO" dirty="0" err="1"/>
              <a:t>who</a:t>
            </a:r>
            <a:r>
              <a:rPr lang="nb-NO" dirty="0"/>
              <a:t> </a:t>
            </a:r>
            <a:r>
              <a:rPr lang="nb-NO" dirty="0" err="1"/>
              <a:t>called</a:t>
            </a:r>
            <a:r>
              <a:rPr lang="nb-NO" dirty="0"/>
              <a:t> </a:t>
            </a:r>
            <a:r>
              <a:rPr lang="nb-NO" dirty="0" err="1"/>
              <a:t>themselves</a:t>
            </a:r>
            <a:r>
              <a:rPr lang="nb-NO" dirty="0"/>
              <a:t> Christian?</a:t>
            </a:r>
          </a:p>
          <a:p>
            <a:pPr lvl="1"/>
            <a:r>
              <a:rPr lang="nb-NO" dirty="0"/>
              <a:t>All </a:t>
            </a:r>
            <a:r>
              <a:rPr lang="nb-NO" dirty="0" err="1"/>
              <a:t>connected</a:t>
            </a:r>
            <a:r>
              <a:rPr lang="nb-NO" dirty="0"/>
              <a:t> to a ”pseudo-</a:t>
            </a:r>
            <a:r>
              <a:rPr lang="nb-NO" dirty="0" err="1"/>
              <a:t>ethnicity</a:t>
            </a:r>
            <a:r>
              <a:rPr lang="nb-NO" dirty="0" smtClean="0"/>
              <a:t>”</a:t>
            </a:r>
          </a:p>
          <a:p>
            <a:pPr lvl="1"/>
            <a:endParaRPr lang="nb-NO" dirty="0"/>
          </a:p>
          <a:p>
            <a:r>
              <a:rPr lang="nb-NO" dirty="0" err="1"/>
              <a:t>Maybe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is </a:t>
            </a:r>
            <a:r>
              <a:rPr lang="nb-NO" dirty="0" err="1"/>
              <a:t>the</a:t>
            </a:r>
            <a:r>
              <a:rPr lang="nb-NO" dirty="0"/>
              <a:t> case </a:t>
            </a:r>
            <a:r>
              <a:rPr lang="nb-NO" dirty="0" err="1"/>
              <a:t>with</a:t>
            </a:r>
            <a:r>
              <a:rPr lang="nb-NO" dirty="0"/>
              <a:t> non-</a:t>
            </a:r>
            <a:r>
              <a:rPr lang="nb-NO" dirty="0" err="1"/>
              <a:t>christian</a:t>
            </a:r>
            <a:r>
              <a:rPr lang="nb-NO" dirty="0"/>
              <a:t> religions?</a:t>
            </a:r>
          </a:p>
          <a:p>
            <a:endParaRPr lang="nb-NO" dirty="0"/>
          </a:p>
          <a:p>
            <a:r>
              <a:rPr lang="nb-NO" dirty="0" err="1"/>
              <a:t>Maybe</a:t>
            </a:r>
            <a:r>
              <a:rPr lang="nb-NO" dirty="0"/>
              <a:t> kids </a:t>
            </a:r>
            <a:r>
              <a:rPr lang="nb-NO" dirty="0" err="1"/>
              <a:t>easily</a:t>
            </a:r>
            <a:r>
              <a:rPr lang="nb-NO" dirty="0"/>
              <a:t> </a:t>
            </a:r>
            <a:r>
              <a:rPr lang="nb-NO" dirty="0" err="1"/>
              <a:t>claim</a:t>
            </a:r>
            <a:r>
              <a:rPr lang="nb-NO" dirty="0"/>
              <a:t> a </a:t>
            </a:r>
            <a:r>
              <a:rPr lang="nb-NO" dirty="0" err="1"/>
              <a:t>religious</a:t>
            </a:r>
            <a:r>
              <a:rPr lang="nb-NO" dirty="0"/>
              <a:t> </a:t>
            </a:r>
            <a:r>
              <a:rPr lang="nb-NO" dirty="0" err="1"/>
              <a:t>identity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it is </a:t>
            </a:r>
            <a:r>
              <a:rPr lang="nb-NO" dirty="0" err="1"/>
              <a:t>framed</a:t>
            </a:r>
            <a:r>
              <a:rPr lang="nb-NO" dirty="0"/>
              <a:t> as group </a:t>
            </a:r>
            <a:r>
              <a:rPr lang="nb-NO" dirty="0" err="1"/>
              <a:t>belonging</a:t>
            </a:r>
            <a:r>
              <a:rPr lang="nb-NO" dirty="0"/>
              <a:t>, not personal statement?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nb-NO"/>
              <a:t>The ”whiteness” theory: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dirty="0" err="1"/>
              <a:t>Majority</a:t>
            </a:r>
            <a:r>
              <a:rPr lang="nb-NO" dirty="0"/>
              <a:t> </a:t>
            </a:r>
            <a:r>
              <a:rPr lang="nb-NO" dirty="0" err="1"/>
              <a:t>background</a:t>
            </a:r>
            <a:r>
              <a:rPr lang="nb-NO" dirty="0"/>
              <a:t> Norwegians </a:t>
            </a:r>
            <a:r>
              <a:rPr lang="nb-NO" dirty="0" err="1"/>
              <a:t>walk</a:t>
            </a:r>
            <a:r>
              <a:rPr lang="nb-NO" dirty="0"/>
              <a:t> ”</a:t>
            </a:r>
            <a:r>
              <a:rPr lang="nb-NO" dirty="0" err="1"/>
              <a:t>unmarked</a:t>
            </a:r>
            <a:r>
              <a:rPr lang="nb-NO" dirty="0"/>
              <a:t>” in </a:t>
            </a:r>
            <a:r>
              <a:rPr lang="nb-NO" dirty="0" err="1"/>
              <a:t>society</a:t>
            </a:r>
            <a:r>
              <a:rPr lang="nb-NO" dirty="0"/>
              <a:t>.</a:t>
            </a:r>
          </a:p>
          <a:p>
            <a:pPr>
              <a:lnSpc>
                <a:spcPct val="90000"/>
              </a:lnSpc>
            </a:pPr>
            <a:r>
              <a:rPr lang="nb-NO" dirty="0" err="1"/>
              <a:t>They</a:t>
            </a:r>
            <a:r>
              <a:rPr lang="nb-NO" dirty="0"/>
              <a:t> have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 smtClean="0"/>
              <a:t>privilege</a:t>
            </a:r>
            <a:r>
              <a:rPr lang="nb-NO" dirty="0" smtClean="0"/>
              <a:t> </a:t>
            </a:r>
            <a:r>
              <a:rPr lang="nb-NO" dirty="0" err="1"/>
              <a:t>of</a:t>
            </a:r>
            <a:r>
              <a:rPr lang="nb-NO" dirty="0"/>
              <a:t> controlling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/>
              <a:t>religious</a:t>
            </a:r>
            <a:r>
              <a:rPr lang="nb-NO" dirty="0"/>
              <a:t> </a:t>
            </a:r>
            <a:r>
              <a:rPr lang="nb-NO" dirty="0" err="1"/>
              <a:t>identity</a:t>
            </a:r>
            <a:r>
              <a:rPr lang="nb-NO" dirty="0"/>
              <a:t> is relevant.</a:t>
            </a:r>
          </a:p>
          <a:p>
            <a:pPr>
              <a:lnSpc>
                <a:spcPct val="90000"/>
              </a:lnSpc>
            </a:pPr>
            <a:endParaRPr lang="nb-NO" dirty="0"/>
          </a:p>
          <a:p>
            <a:pPr>
              <a:lnSpc>
                <a:spcPct val="90000"/>
              </a:lnSpc>
            </a:pPr>
            <a:r>
              <a:rPr lang="nb-NO" dirty="0"/>
              <a:t>Religion as FAITH </a:t>
            </a:r>
            <a:r>
              <a:rPr lang="nb-NO" dirty="0" err="1"/>
              <a:t>privatised</a:t>
            </a:r>
            <a:endParaRPr lang="nb-NO" dirty="0"/>
          </a:p>
          <a:p>
            <a:pPr>
              <a:lnSpc>
                <a:spcPct val="90000"/>
              </a:lnSpc>
            </a:pPr>
            <a:r>
              <a:rPr lang="nb-NO" dirty="0"/>
              <a:t>Religion as IDENTITY public</a:t>
            </a:r>
          </a:p>
          <a:p>
            <a:pPr>
              <a:lnSpc>
                <a:spcPct val="90000"/>
              </a:lnSpc>
            </a:pPr>
            <a:endParaRPr lang="nb-NO" dirty="0"/>
          </a:p>
          <a:p>
            <a:pPr>
              <a:lnSpc>
                <a:spcPct val="90000"/>
              </a:lnSpc>
            </a:pPr>
            <a:r>
              <a:rPr lang="nb-NO" dirty="0"/>
              <a:t>The ”</a:t>
            </a:r>
            <a:r>
              <a:rPr lang="nb-NO" dirty="0" err="1"/>
              <a:t>religionization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identity</a:t>
            </a:r>
            <a:r>
              <a:rPr lang="nb-NO" dirty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A quick history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4294967295"/>
          </p:nvPr>
        </p:nvSpPr>
        <p:spPr>
          <a:xfrm>
            <a:off x="0" y="2438400"/>
            <a:ext cx="3886200" cy="35814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nn-NO" dirty="0" smtClean="0">
              <a:ea typeface="+mn-ea"/>
              <a:cs typeface="+mn-cs"/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nn-NO" dirty="0" smtClean="0">
              <a:ea typeface="+mn-ea"/>
              <a:cs typeface="+mn-cs"/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4294967295"/>
          </p:nvPr>
        </p:nvSpPr>
        <p:spPr>
          <a:xfrm>
            <a:off x="0" y="1752600"/>
            <a:ext cx="3886200" cy="639763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n-NO" dirty="0" smtClean="0">
                <a:ea typeface="+mn-ea"/>
                <a:cs typeface="+mn-cs"/>
              </a:rPr>
              <a:t>Pre-Christian Sami religion – BC 8000 </a:t>
            </a:r>
            <a:endParaRPr lang="nn-NO" dirty="0">
              <a:ea typeface="+mn-ea"/>
              <a:cs typeface="+mn-cs"/>
            </a:endParaRP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4294967295"/>
          </p:nvPr>
        </p:nvSpPr>
        <p:spPr>
          <a:xfrm>
            <a:off x="5257800" y="1752600"/>
            <a:ext cx="3886200" cy="639763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n-NO" dirty="0" smtClean="0">
                <a:ea typeface="+mn-ea"/>
                <a:cs typeface="+mn-cs"/>
              </a:rPr>
              <a:t>Pre-Christian </a:t>
            </a:r>
            <a:r>
              <a:rPr lang="nn-NO" dirty="0" err="1" smtClean="0">
                <a:ea typeface="+mn-ea"/>
                <a:cs typeface="+mn-cs"/>
              </a:rPr>
              <a:t>Norse</a:t>
            </a:r>
            <a:r>
              <a:rPr lang="nn-NO" dirty="0" smtClean="0">
                <a:ea typeface="+mn-ea"/>
                <a:cs typeface="+mn-cs"/>
              </a:rPr>
              <a:t> </a:t>
            </a:r>
            <a:r>
              <a:rPr lang="nn-NO" dirty="0" smtClean="0">
                <a:ea typeface="+mn-ea"/>
                <a:cs typeface="+mn-cs"/>
              </a:rPr>
              <a:t>religion AD </a:t>
            </a:r>
            <a:r>
              <a:rPr lang="nn-NO" dirty="0" smtClean="0">
                <a:ea typeface="+mn-ea"/>
                <a:cs typeface="+mn-cs"/>
              </a:rPr>
              <a:t>500 - 1000</a:t>
            </a:r>
            <a:endParaRPr lang="nn-NO" dirty="0">
              <a:ea typeface="+mn-ea"/>
              <a:cs typeface="+mn-cs"/>
            </a:endParaRPr>
          </a:p>
        </p:txBody>
      </p:sp>
      <p:pic>
        <p:nvPicPr>
          <p:cNvPr id="16390" name="Bild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5051" y="3255945"/>
            <a:ext cx="129381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802" y="3255945"/>
            <a:ext cx="1344916" cy="168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1467059" y="6099349"/>
            <a:ext cx="6036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Even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early</a:t>
            </a:r>
            <a:r>
              <a:rPr lang="nb-NO" dirty="0" smtClean="0"/>
              <a:t>, </a:t>
            </a:r>
            <a:r>
              <a:rPr lang="nb-NO" dirty="0" err="1" smtClean="0"/>
              <a:t>there</a:t>
            </a:r>
            <a:r>
              <a:rPr lang="nb-NO" dirty="0" smtClean="0"/>
              <a:t> </a:t>
            </a:r>
            <a:r>
              <a:rPr lang="nb-NO" dirty="0" err="1" smtClean="0"/>
              <a:t>was</a:t>
            </a:r>
            <a:r>
              <a:rPr lang="nb-NO" dirty="0" smtClean="0"/>
              <a:t> plenty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cultural</a:t>
            </a:r>
            <a:r>
              <a:rPr lang="nb-NO" dirty="0" smtClean="0"/>
              <a:t> </a:t>
            </a:r>
            <a:r>
              <a:rPr lang="nb-NO" dirty="0" err="1" smtClean="0"/>
              <a:t>communications</a:t>
            </a:r>
            <a:r>
              <a:rPr lang="nb-NO" dirty="0" smtClean="0"/>
              <a:t> </a:t>
            </a:r>
            <a:r>
              <a:rPr lang="nb-NO" dirty="0" err="1" smtClean="0"/>
              <a:t>between</a:t>
            </a:r>
            <a:r>
              <a:rPr lang="nb-NO" dirty="0" smtClean="0"/>
              <a:t> Sami and </a:t>
            </a:r>
            <a:r>
              <a:rPr lang="nb-NO" dirty="0" err="1" smtClean="0"/>
              <a:t>germanic</a:t>
            </a:r>
            <a:r>
              <a:rPr lang="nb-NO" dirty="0" smtClean="0"/>
              <a:t> </a:t>
            </a:r>
            <a:r>
              <a:rPr lang="nb-NO" dirty="0" err="1" smtClean="0"/>
              <a:t>cultures</a:t>
            </a:r>
            <a:r>
              <a:rPr lang="nb-NO" dirty="0" smtClean="0"/>
              <a:t>.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tel 6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nn-NO" smtClean="0"/>
              <a:t>Christianity enters the scene: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nn-NO" dirty="0" err="1" smtClean="0">
                <a:ea typeface="+mn-ea"/>
                <a:cs typeface="+mn-cs"/>
              </a:rPr>
              <a:t>Scandinavia</a:t>
            </a:r>
            <a:r>
              <a:rPr lang="nn-NO" dirty="0" smtClean="0">
                <a:ea typeface="+mn-ea"/>
                <a:cs typeface="+mn-cs"/>
              </a:rPr>
              <a:t> </a:t>
            </a:r>
            <a:r>
              <a:rPr lang="nn-NO" dirty="0" err="1" smtClean="0">
                <a:ea typeface="+mn-ea"/>
                <a:cs typeface="+mn-cs"/>
              </a:rPr>
              <a:t>not</a:t>
            </a:r>
            <a:r>
              <a:rPr lang="nn-NO" dirty="0" smtClean="0">
                <a:ea typeface="+mn-ea"/>
                <a:cs typeface="+mn-cs"/>
              </a:rPr>
              <a:t> </a:t>
            </a:r>
            <a:r>
              <a:rPr lang="nn-NO" dirty="0" err="1" smtClean="0">
                <a:ea typeface="+mn-ea"/>
                <a:cs typeface="+mn-cs"/>
              </a:rPr>
              <a:t>isolated</a:t>
            </a:r>
            <a:r>
              <a:rPr lang="nn-NO" dirty="0" smtClean="0">
                <a:ea typeface="+mn-ea"/>
                <a:cs typeface="+mn-cs"/>
              </a:rPr>
              <a:t> – a </a:t>
            </a:r>
            <a:r>
              <a:rPr lang="nn-NO" dirty="0" err="1" smtClean="0">
                <a:ea typeface="+mn-ea"/>
                <a:cs typeface="+mn-cs"/>
              </a:rPr>
              <a:t>culturally</a:t>
            </a:r>
            <a:r>
              <a:rPr lang="nn-NO" dirty="0" smtClean="0">
                <a:ea typeface="+mn-ea"/>
                <a:cs typeface="+mn-cs"/>
              </a:rPr>
              <a:t> </a:t>
            </a:r>
            <a:r>
              <a:rPr lang="nn-NO" dirty="0" err="1" smtClean="0">
                <a:ea typeface="+mn-ea"/>
                <a:cs typeface="+mn-cs"/>
              </a:rPr>
              <a:t>complex</a:t>
            </a:r>
            <a:r>
              <a:rPr lang="nn-NO" dirty="0" smtClean="0">
                <a:ea typeface="+mn-ea"/>
                <a:cs typeface="+mn-cs"/>
              </a:rPr>
              <a:t> time!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nn-NO" dirty="0" smtClean="0">
              <a:ea typeface="+mn-ea"/>
              <a:cs typeface="+mn-cs"/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nn-NO" dirty="0" err="1" smtClean="0">
                <a:ea typeface="+mn-ea"/>
                <a:cs typeface="+mn-cs"/>
              </a:rPr>
              <a:t>Christianity</a:t>
            </a:r>
            <a:r>
              <a:rPr lang="nn-NO" dirty="0" smtClean="0">
                <a:ea typeface="+mn-ea"/>
                <a:cs typeface="+mn-cs"/>
              </a:rPr>
              <a:t> </a:t>
            </a:r>
            <a:r>
              <a:rPr lang="nn-NO" dirty="0" err="1" smtClean="0">
                <a:ea typeface="+mn-ea"/>
                <a:cs typeface="+mn-cs"/>
              </a:rPr>
              <a:t>slowly</a:t>
            </a:r>
            <a:r>
              <a:rPr lang="nn-NO" dirty="0" smtClean="0">
                <a:ea typeface="+mn-ea"/>
                <a:cs typeface="+mn-cs"/>
              </a:rPr>
              <a:t> </a:t>
            </a:r>
            <a:r>
              <a:rPr lang="nn-NO" dirty="0" err="1" smtClean="0">
                <a:ea typeface="+mn-ea"/>
                <a:cs typeface="+mn-cs"/>
              </a:rPr>
              <a:t>spreads</a:t>
            </a:r>
            <a:r>
              <a:rPr lang="nn-NO" dirty="0" smtClean="0">
                <a:ea typeface="+mn-ea"/>
                <a:cs typeface="+mn-cs"/>
              </a:rPr>
              <a:t/>
            </a:r>
            <a:br>
              <a:rPr lang="nn-NO" dirty="0" smtClean="0">
                <a:ea typeface="+mn-ea"/>
                <a:cs typeface="+mn-cs"/>
              </a:rPr>
            </a:br>
            <a:r>
              <a:rPr lang="nn-NO" dirty="0" smtClean="0">
                <a:ea typeface="+mn-ea"/>
                <a:cs typeface="+mn-cs"/>
              </a:rPr>
              <a:t>from </a:t>
            </a:r>
            <a:r>
              <a:rPr lang="nn-NO" dirty="0" err="1" smtClean="0">
                <a:ea typeface="+mn-ea"/>
                <a:cs typeface="+mn-cs"/>
              </a:rPr>
              <a:t>about</a:t>
            </a:r>
            <a:r>
              <a:rPr lang="nn-NO" dirty="0" smtClean="0">
                <a:ea typeface="+mn-ea"/>
                <a:cs typeface="+mn-cs"/>
              </a:rPr>
              <a:t> 950.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nn-NO" dirty="0" smtClean="0">
              <a:ea typeface="+mn-ea"/>
              <a:cs typeface="+mn-cs"/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nn-NO" dirty="0" err="1" smtClean="0">
                <a:ea typeface="+mn-ea"/>
                <a:cs typeface="+mn-cs"/>
              </a:rPr>
              <a:t>Traditionally</a:t>
            </a:r>
            <a:r>
              <a:rPr lang="nn-NO" dirty="0" smtClean="0">
                <a:ea typeface="+mn-ea"/>
                <a:cs typeface="+mn-cs"/>
              </a:rPr>
              <a:t> </a:t>
            </a:r>
            <a:r>
              <a:rPr lang="nn-NO" dirty="0" err="1" smtClean="0">
                <a:ea typeface="+mn-ea"/>
                <a:cs typeface="+mn-cs"/>
              </a:rPr>
              <a:t>connected</a:t>
            </a:r>
            <a:r>
              <a:rPr lang="nn-NO" dirty="0" smtClean="0">
                <a:ea typeface="+mn-ea"/>
                <a:cs typeface="+mn-cs"/>
              </a:rPr>
              <a:t/>
            </a:r>
            <a:br>
              <a:rPr lang="nn-NO" dirty="0" smtClean="0">
                <a:ea typeface="+mn-ea"/>
                <a:cs typeface="+mn-cs"/>
              </a:rPr>
            </a:br>
            <a:r>
              <a:rPr lang="nn-NO" dirty="0" smtClean="0">
                <a:ea typeface="+mn-ea"/>
                <a:cs typeface="+mn-cs"/>
              </a:rPr>
              <a:t>to King Olav </a:t>
            </a:r>
            <a:r>
              <a:rPr lang="nn-NO" dirty="0" err="1" smtClean="0">
                <a:ea typeface="+mn-ea"/>
                <a:cs typeface="+mn-cs"/>
              </a:rPr>
              <a:t>Haraldsson</a:t>
            </a:r>
            <a:r>
              <a:rPr lang="nn-NO" dirty="0" smtClean="0">
                <a:ea typeface="+mn-ea"/>
                <a:cs typeface="+mn-cs"/>
              </a:rPr>
              <a:t/>
            </a:r>
            <a:br>
              <a:rPr lang="nn-NO" dirty="0" smtClean="0">
                <a:ea typeface="+mn-ea"/>
                <a:cs typeface="+mn-cs"/>
              </a:rPr>
            </a:br>
            <a:r>
              <a:rPr lang="nn-NO" dirty="0" smtClean="0">
                <a:ea typeface="+mn-ea"/>
                <a:cs typeface="+mn-cs"/>
              </a:rPr>
              <a:t>(St. Olav)  -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nn-NO" dirty="0" err="1" smtClean="0">
                <a:ea typeface="+mn-ea"/>
                <a:cs typeface="+mn-cs"/>
              </a:rPr>
              <a:t>Political</a:t>
            </a:r>
            <a:r>
              <a:rPr lang="nn-NO" dirty="0" smtClean="0">
                <a:ea typeface="+mn-ea"/>
                <a:cs typeface="+mn-cs"/>
              </a:rPr>
              <a:t> </a:t>
            </a:r>
            <a:r>
              <a:rPr lang="nn-NO" dirty="0" err="1" smtClean="0">
                <a:ea typeface="+mn-ea"/>
                <a:cs typeface="+mn-cs"/>
              </a:rPr>
              <a:t>consolidation</a:t>
            </a:r>
            <a:r>
              <a:rPr lang="nn-NO" dirty="0" smtClean="0">
                <a:ea typeface="+mn-ea"/>
                <a:cs typeface="+mn-cs"/>
              </a:rPr>
              <a:t> or </a:t>
            </a:r>
            <a:r>
              <a:rPr lang="nn-NO" dirty="0" err="1" smtClean="0">
                <a:ea typeface="+mn-ea"/>
                <a:cs typeface="+mn-cs"/>
              </a:rPr>
              <a:t>religious</a:t>
            </a:r>
            <a:r>
              <a:rPr lang="nn-NO" dirty="0" smtClean="0">
                <a:ea typeface="+mn-ea"/>
                <a:cs typeface="+mn-cs"/>
              </a:rPr>
              <a:t> </a:t>
            </a:r>
            <a:r>
              <a:rPr lang="nn-NO" dirty="0" err="1" smtClean="0">
                <a:ea typeface="+mn-ea"/>
                <a:cs typeface="+mn-cs"/>
              </a:rPr>
              <a:t>change</a:t>
            </a:r>
            <a:r>
              <a:rPr lang="nn-NO" dirty="0" smtClean="0">
                <a:ea typeface="+mn-ea"/>
                <a:cs typeface="+mn-cs"/>
              </a:rPr>
              <a:t>?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nn-NO" dirty="0">
              <a:ea typeface="+mn-ea"/>
              <a:cs typeface="+mn-cs"/>
            </a:endParaRPr>
          </a:p>
        </p:txBody>
      </p:sp>
      <p:pic>
        <p:nvPicPr>
          <p:cNvPr id="17411" name="Bild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5788" y="2317750"/>
            <a:ext cx="27178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nb-NO"/>
              <a:t>Reformation</a:t>
            </a:r>
          </a:p>
        </p:txBody>
      </p:sp>
      <p:pic>
        <p:nvPicPr>
          <p:cNvPr id="18438" name="Picture 1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9363" y="2462213"/>
            <a:ext cx="205898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9" name="Text Box 1031"/>
          <p:cNvSpPr txBox="1">
            <a:spLocks noChangeArrowheads="1"/>
          </p:cNvSpPr>
          <p:nvPr/>
        </p:nvSpPr>
        <p:spPr bwMode="auto">
          <a:xfrm>
            <a:off x="609600" y="2093913"/>
            <a:ext cx="26876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nb-NO" dirty="0"/>
              <a:t>In 1537 Christian </a:t>
            </a:r>
            <a:r>
              <a:rPr lang="nb-NO" dirty="0" err="1"/>
              <a:t>the</a:t>
            </a:r>
            <a:r>
              <a:rPr lang="nb-NO" dirty="0"/>
              <a:t> 3rd </a:t>
            </a:r>
            <a:r>
              <a:rPr lang="nb-NO" dirty="0" err="1"/>
              <a:t>was</a:t>
            </a:r>
            <a:r>
              <a:rPr lang="nb-NO" dirty="0"/>
              <a:t> King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Denmark</a:t>
            </a:r>
            <a:r>
              <a:rPr lang="nb-NO" dirty="0"/>
              <a:t> and Norway.</a:t>
            </a:r>
          </a:p>
        </p:txBody>
      </p:sp>
      <p:sp>
        <p:nvSpPr>
          <p:cNvPr id="18440" name="Rectangle 1032"/>
          <p:cNvSpPr>
            <a:spLocks noChangeArrowheads="1"/>
          </p:cNvSpPr>
          <p:nvPr/>
        </p:nvSpPr>
        <p:spPr bwMode="auto">
          <a:xfrm>
            <a:off x="569913" y="3413125"/>
            <a:ext cx="28527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b-NO" dirty="0"/>
              <a:t>He </a:t>
            </a:r>
            <a:r>
              <a:rPr lang="nb-NO" dirty="0" err="1"/>
              <a:t>became</a:t>
            </a:r>
            <a:r>
              <a:rPr lang="nb-NO" dirty="0"/>
              <a:t> </a:t>
            </a:r>
            <a:r>
              <a:rPr lang="nb-NO" dirty="0" err="1"/>
              <a:t>convinced</a:t>
            </a:r>
            <a:r>
              <a:rPr lang="nb-NO" dirty="0"/>
              <a:t> by</a:t>
            </a:r>
          </a:p>
          <a:p>
            <a:r>
              <a:rPr lang="nb-NO" dirty="0"/>
              <a:t>Martin Luther, and </a:t>
            </a:r>
            <a:r>
              <a:rPr lang="nb-NO" dirty="0" err="1"/>
              <a:t>left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</a:p>
          <a:p>
            <a:r>
              <a:rPr lang="nb-NO" dirty="0" err="1"/>
              <a:t>Catholic</a:t>
            </a:r>
            <a:r>
              <a:rPr lang="nb-NO" dirty="0"/>
              <a:t> Church.</a:t>
            </a:r>
          </a:p>
        </p:txBody>
      </p:sp>
      <p:sp>
        <p:nvSpPr>
          <p:cNvPr id="18441" name="Rectangle 1033"/>
          <p:cNvSpPr>
            <a:spLocks noChangeArrowheads="1"/>
          </p:cNvSpPr>
          <p:nvPr/>
        </p:nvSpPr>
        <p:spPr bwMode="auto">
          <a:xfrm>
            <a:off x="6054958" y="2368550"/>
            <a:ext cx="2916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b-NO" dirty="0"/>
              <a:t>A </a:t>
            </a:r>
            <a:r>
              <a:rPr lang="nb-NO" dirty="0" err="1"/>
              <a:t>political</a:t>
            </a:r>
            <a:r>
              <a:rPr lang="nb-NO" dirty="0"/>
              <a:t> </a:t>
            </a:r>
            <a:r>
              <a:rPr lang="nb-NO" dirty="0" err="1"/>
              <a:t>move</a:t>
            </a:r>
            <a:r>
              <a:rPr lang="nb-NO" dirty="0"/>
              <a:t> as </a:t>
            </a:r>
            <a:r>
              <a:rPr lang="nb-NO" dirty="0" err="1"/>
              <a:t>well</a:t>
            </a:r>
            <a:r>
              <a:rPr lang="nb-NO" dirty="0"/>
              <a:t> as </a:t>
            </a:r>
            <a:br>
              <a:rPr lang="nb-NO" dirty="0"/>
            </a:br>
            <a:r>
              <a:rPr lang="nb-NO" dirty="0" err="1"/>
              <a:t>religious</a:t>
            </a:r>
            <a:r>
              <a:rPr lang="nb-NO" dirty="0"/>
              <a:t>.</a:t>
            </a:r>
          </a:p>
        </p:txBody>
      </p:sp>
      <p:sp>
        <p:nvSpPr>
          <p:cNvPr id="18443" name="Rectangle 1035"/>
          <p:cNvSpPr>
            <a:spLocks noChangeArrowheads="1"/>
          </p:cNvSpPr>
          <p:nvPr/>
        </p:nvSpPr>
        <p:spPr bwMode="auto">
          <a:xfrm>
            <a:off x="5986462" y="3687763"/>
            <a:ext cx="29674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b-NO" dirty="0"/>
              <a:t>A </a:t>
            </a:r>
            <a:r>
              <a:rPr lang="nb-NO" dirty="0" err="1" smtClean="0"/>
              <a:t>Lutheran</a:t>
            </a:r>
            <a:r>
              <a:rPr lang="nb-NO" dirty="0" smtClean="0"/>
              <a:t> </a:t>
            </a:r>
          </a:p>
          <a:p>
            <a:r>
              <a:rPr lang="nb-NO" dirty="0" smtClean="0"/>
              <a:t>state </a:t>
            </a:r>
            <a:r>
              <a:rPr lang="nb-NO" dirty="0" err="1"/>
              <a:t>church</a:t>
            </a:r>
            <a:r>
              <a:rPr lang="nb-NO" dirty="0"/>
              <a:t> is </a:t>
            </a:r>
            <a:r>
              <a:rPr lang="nb-NO" dirty="0" err="1"/>
              <a:t>established</a:t>
            </a:r>
            <a:r>
              <a:rPr lang="nb-NO" dirty="0"/>
              <a:t>!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501650" y="6059276"/>
            <a:ext cx="8141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The </a:t>
            </a:r>
            <a:r>
              <a:rPr lang="nb-NO" dirty="0" err="1" smtClean="0"/>
              <a:t>institutions</a:t>
            </a:r>
            <a:r>
              <a:rPr lang="nb-NO" dirty="0" smtClean="0"/>
              <a:t> </a:t>
            </a:r>
            <a:r>
              <a:rPr lang="nb-NO" dirty="0" err="1" smtClean="0"/>
              <a:t>needed</a:t>
            </a:r>
            <a:r>
              <a:rPr lang="nb-NO" dirty="0" smtClean="0"/>
              <a:t> to </a:t>
            </a:r>
            <a:r>
              <a:rPr lang="nb-NO" dirty="0" err="1" smtClean="0"/>
              <a:t>connect</a:t>
            </a:r>
            <a:r>
              <a:rPr lang="nb-NO" dirty="0" smtClean="0"/>
              <a:t> Norwegianness and religion </a:t>
            </a:r>
            <a:r>
              <a:rPr lang="nb-NO" dirty="0" err="1" smtClean="0"/>
              <a:t>established</a:t>
            </a:r>
            <a:r>
              <a:rPr lang="nb-NO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8440" grpId="0"/>
      <p:bldP spid="18441" grpId="0"/>
      <p:bldP spid="1844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Pietism</a:t>
            </a:r>
            <a:r>
              <a:rPr lang="nb-NO" dirty="0" smtClean="0"/>
              <a:t> – </a:t>
            </a:r>
            <a:r>
              <a:rPr lang="nb-NO" dirty="0" err="1" smtClean="0"/>
              <a:t>enforced</a:t>
            </a:r>
            <a:r>
              <a:rPr lang="nb-NO" dirty="0" smtClean="0"/>
              <a:t> by </a:t>
            </a:r>
            <a:r>
              <a:rPr lang="nb-NO" dirty="0" err="1" smtClean="0"/>
              <a:t>the</a:t>
            </a:r>
            <a:r>
              <a:rPr lang="nb-NO" dirty="0" smtClean="0"/>
              <a:t> state </a:t>
            </a:r>
            <a:endParaRPr lang="nb-NO" dirty="0"/>
          </a:p>
        </p:txBody>
      </p:sp>
      <p:sp>
        <p:nvSpPr>
          <p:cNvPr id="36867" name="Rectangle 3"/>
          <p:cNvSpPr>
            <a:spLocks noGrp="1"/>
          </p:cNvSpPr>
          <p:nvPr>
            <p:ph type="body" sz="half" idx="1"/>
          </p:nvPr>
        </p:nvSpPr>
        <p:spPr>
          <a:xfrm>
            <a:off x="612775" y="1792156"/>
            <a:ext cx="40005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sz="2500" b="1" dirty="0"/>
              <a:t>State </a:t>
            </a:r>
            <a:r>
              <a:rPr lang="nb-NO" sz="2500" b="1" dirty="0" err="1"/>
              <a:t>pietism</a:t>
            </a:r>
            <a:endParaRPr lang="nb-NO" sz="2500" b="1" dirty="0"/>
          </a:p>
          <a:p>
            <a:pPr>
              <a:lnSpc>
                <a:spcPct val="90000"/>
              </a:lnSpc>
            </a:pPr>
            <a:r>
              <a:rPr lang="nb-NO" sz="2500" dirty="0" smtClean="0"/>
              <a:t>1736</a:t>
            </a:r>
            <a:r>
              <a:rPr lang="nb-NO" sz="2500" dirty="0"/>
              <a:t>: </a:t>
            </a:r>
            <a:r>
              <a:rPr lang="nb-NO" sz="2500" dirty="0" err="1"/>
              <a:t>compulsory</a:t>
            </a:r>
            <a:r>
              <a:rPr lang="nb-NO" sz="2500" dirty="0"/>
              <a:t> </a:t>
            </a:r>
            <a:r>
              <a:rPr lang="nb-NO" sz="2500" dirty="0" err="1"/>
              <a:t>confirmation</a:t>
            </a:r>
            <a:endParaRPr lang="nb-NO" sz="2500" dirty="0"/>
          </a:p>
          <a:p>
            <a:pPr>
              <a:lnSpc>
                <a:spcPct val="90000"/>
              </a:lnSpc>
            </a:pPr>
            <a:r>
              <a:rPr lang="nb-NO" sz="2500" dirty="0" smtClean="0"/>
              <a:t>1739</a:t>
            </a:r>
            <a:r>
              <a:rPr lang="nb-NO" sz="2500" dirty="0"/>
              <a:t>: School for all!</a:t>
            </a:r>
          </a:p>
          <a:p>
            <a:pPr>
              <a:lnSpc>
                <a:spcPct val="90000"/>
              </a:lnSpc>
            </a:pPr>
            <a:r>
              <a:rPr lang="nb-NO" sz="2500" dirty="0" smtClean="0"/>
              <a:t>A </a:t>
            </a:r>
            <a:r>
              <a:rPr lang="nb-NO" sz="2500" dirty="0"/>
              <a:t>mix </a:t>
            </a:r>
            <a:r>
              <a:rPr lang="nb-NO" sz="2500" dirty="0" err="1"/>
              <a:t>of</a:t>
            </a:r>
            <a:r>
              <a:rPr lang="nb-NO" sz="2500" dirty="0"/>
              <a:t> </a:t>
            </a:r>
            <a:r>
              <a:rPr lang="nb-NO" sz="2500" dirty="0" err="1"/>
              <a:t>control</a:t>
            </a:r>
            <a:r>
              <a:rPr lang="nb-NO" sz="2500" dirty="0"/>
              <a:t> and </a:t>
            </a:r>
            <a:r>
              <a:rPr lang="nb-NO" sz="2500" dirty="0" err="1"/>
              <a:t>good</a:t>
            </a:r>
            <a:r>
              <a:rPr lang="nb-NO" sz="2500" dirty="0"/>
              <a:t> </a:t>
            </a:r>
            <a:r>
              <a:rPr lang="nb-NO" sz="2500" dirty="0" err="1"/>
              <a:t>intentions</a:t>
            </a:r>
            <a:r>
              <a:rPr lang="nb-NO" sz="25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nb-NO" sz="2500" dirty="0" smtClean="0"/>
              <a:t>Religion a </a:t>
            </a:r>
            <a:r>
              <a:rPr lang="nb-NO" sz="2500" dirty="0" err="1" smtClean="0"/>
              <a:t>tool</a:t>
            </a:r>
            <a:r>
              <a:rPr lang="nb-NO" sz="2500" dirty="0" smtClean="0"/>
              <a:t> for shaping </a:t>
            </a:r>
            <a:r>
              <a:rPr lang="nb-NO" sz="2500" dirty="0" err="1" smtClean="0"/>
              <a:t>the</a:t>
            </a:r>
            <a:r>
              <a:rPr lang="nb-NO" sz="2500" dirty="0" smtClean="0"/>
              <a:t> </a:t>
            </a:r>
            <a:r>
              <a:rPr lang="nb-NO" sz="2500" dirty="0" err="1" smtClean="0"/>
              <a:t>population</a:t>
            </a:r>
            <a:endParaRPr lang="nb-NO" sz="2500" dirty="0" smtClean="0"/>
          </a:p>
          <a:p>
            <a:pPr>
              <a:lnSpc>
                <a:spcPct val="90000"/>
              </a:lnSpc>
            </a:pPr>
            <a:r>
              <a:rPr lang="nb-NO" sz="2500" dirty="0" smtClean="0"/>
              <a:t>Providing </a:t>
            </a:r>
            <a:r>
              <a:rPr lang="nb-NO" sz="2500" dirty="0" err="1" smtClean="0"/>
              <a:t>shared</a:t>
            </a:r>
            <a:r>
              <a:rPr lang="nb-NO" sz="2500" dirty="0" smtClean="0"/>
              <a:t> </a:t>
            </a:r>
            <a:r>
              <a:rPr lang="nb-NO" sz="2500" dirty="0" err="1" smtClean="0"/>
              <a:t>experiences</a:t>
            </a:r>
            <a:endParaRPr lang="nb-NO" sz="2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590" y="1989983"/>
            <a:ext cx="13716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550" y="2176987"/>
            <a:ext cx="18097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590" y="4803530"/>
            <a:ext cx="2600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Pietism</a:t>
            </a:r>
            <a:r>
              <a:rPr lang="nb-NO" dirty="0" smtClean="0"/>
              <a:t> – Challenges </a:t>
            </a:r>
            <a:r>
              <a:rPr lang="nb-NO" dirty="0" err="1" smtClean="0"/>
              <a:t>the</a:t>
            </a:r>
            <a:r>
              <a:rPr lang="nb-NO" dirty="0" smtClean="0"/>
              <a:t> state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516913" cy="4495800"/>
          </a:xfrm>
        </p:spPr>
        <p:txBody>
          <a:bodyPr/>
          <a:lstStyle/>
          <a:p>
            <a:r>
              <a:rPr lang="nb-NO" sz="3200" dirty="0" smtClean="0"/>
              <a:t>Hans </a:t>
            </a:r>
            <a:r>
              <a:rPr lang="nb-NO" sz="3200" dirty="0"/>
              <a:t>Nielsen Hauge</a:t>
            </a:r>
          </a:p>
          <a:p>
            <a:r>
              <a:rPr lang="nb-NO" sz="3200" dirty="0" err="1"/>
              <a:t>Preacher</a:t>
            </a:r>
            <a:r>
              <a:rPr lang="nb-NO" sz="3200" dirty="0"/>
              <a:t> and </a:t>
            </a:r>
            <a:r>
              <a:rPr lang="nb-NO" sz="3200" dirty="0" err="1"/>
              <a:t>writer</a:t>
            </a:r>
            <a:r>
              <a:rPr lang="nb-NO" sz="3200" dirty="0"/>
              <a:t> </a:t>
            </a:r>
            <a:r>
              <a:rPr lang="nb-NO" sz="3200" dirty="0" smtClean="0"/>
              <a:t/>
            </a:r>
            <a:br>
              <a:rPr lang="nb-NO" sz="3200" dirty="0" smtClean="0"/>
            </a:br>
            <a:r>
              <a:rPr lang="nb-NO" sz="3200" dirty="0" smtClean="0"/>
              <a:t>(</a:t>
            </a:r>
            <a:r>
              <a:rPr lang="nb-NO" sz="3200" dirty="0"/>
              <a:t>1771 - 1824).</a:t>
            </a:r>
          </a:p>
          <a:p>
            <a:r>
              <a:rPr lang="nb-NO" sz="3200" dirty="0"/>
              <a:t>Anti-</a:t>
            </a:r>
            <a:r>
              <a:rPr lang="nb-NO" sz="3200" dirty="0" err="1"/>
              <a:t>Clergy</a:t>
            </a:r>
            <a:endParaRPr lang="nb-NO" sz="3200" dirty="0"/>
          </a:p>
          <a:p>
            <a:r>
              <a:rPr lang="nb-NO" sz="3200" dirty="0" smtClean="0"/>
              <a:t>Religion </a:t>
            </a:r>
            <a:r>
              <a:rPr lang="nb-NO" sz="3200" dirty="0" smtClean="0"/>
              <a:t>a </a:t>
            </a:r>
            <a:r>
              <a:rPr lang="nb-NO" sz="3200" dirty="0" err="1" smtClean="0"/>
              <a:t>tool</a:t>
            </a:r>
            <a:r>
              <a:rPr lang="nb-NO" sz="3200" dirty="0" smtClean="0"/>
              <a:t> for</a:t>
            </a:r>
            <a:br>
              <a:rPr lang="nb-NO" sz="3200" dirty="0" smtClean="0"/>
            </a:br>
            <a:r>
              <a:rPr lang="nb-NO" sz="3200" dirty="0" err="1" smtClean="0"/>
              <a:t>expressing</a:t>
            </a:r>
            <a:r>
              <a:rPr lang="nb-NO" sz="3200" dirty="0" smtClean="0"/>
              <a:t> </a:t>
            </a:r>
            <a:r>
              <a:rPr lang="nb-NO" sz="3200" dirty="0" err="1" smtClean="0"/>
              <a:t>discontent</a:t>
            </a:r>
            <a:r>
              <a:rPr lang="nb-NO" sz="3200" dirty="0" smtClean="0"/>
              <a:t> </a:t>
            </a:r>
            <a:r>
              <a:rPr lang="nb-NO" sz="3200" dirty="0" err="1" smtClean="0"/>
              <a:t>againt</a:t>
            </a:r>
            <a:r>
              <a:rPr lang="nb-NO" sz="3200" dirty="0" smtClean="0"/>
              <a:t> foreign </a:t>
            </a:r>
            <a:r>
              <a:rPr lang="nb-NO" sz="3200" dirty="0" err="1" smtClean="0"/>
              <a:t>rule</a:t>
            </a:r>
            <a:endParaRPr lang="nb-NO" sz="3200" dirty="0"/>
          </a:p>
          <a:p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15" y="1718115"/>
            <a:ext cx="3150421" cy="237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400" y="4364803"/>
            <a:ext cx="28384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53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nb-NO" dirty="0" smtClean="0"/>
              <a:t>Modes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religious</a:t>
            </a:r>
            <a:r>
              <a:rPr lang="nb-NO" dirty="0" smtClean="0"/>
              <a:t> life in </a:t>
            </a:r>
            <a:r>
              <a:rPr lang="nb-NO" dirty="0" err="1" smtClean="0"/>
              <a:t>the</a:t>
            </a:r>
            <a:r>
              <a:rPr lang="nb-NO" dirty="0" smtClean="0"/>
              <a:t> 20thC</a:t>
            </a:r>
            <a:endParaRPr lang="nb-NO" dirty="0"/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nb-NO" dirty="0" err="1" smtClean="0"/>
              <a:t>Religious</a:t>
            </a:r>
            <a:r>
              <a:rPr lang="nb-NO" dirty="0" smtClean="0"/>
              <a:t> </a:t>
            </a:r>
            <a:r>
              <a:rPr lang="nb-NO" dirty="0"/>
              <a:t>”</a:t>
            </a:r>
            <a:r>
              <a:rPr lang="nb-NO" dirty="0" err="1"/>
              <a:t>counter-culture</a:t>
            </a:r>
            <a:r>
              <a:rPr lang="nb-NO" dirty="0"/>
              <a:t>”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prayer</a:t>
            </a:r>
            <a:r>
              <a:rPr lang="nb-NO" dirty="0"/>
              <a:t> houses</a:t>
            </a:r>
          </a:p>
          <a:p>
            <a:pPr lvl="1">
              <a:lnSpc>
                <a:spcPct val="90000"/>
              </a:lnSpc>
            </a:pPr>
            <a:r>
              <a:rPr lang="nb-NO" dirty="0"/>
              <a:t>Rural</a:t>
            </a:r>
          </a:p>
          <a:p>
            <a:pPr lvl="1">
              <a:lnSpc>
                <a:spcPct val="90000"/>
              </a:lnSpc>
            </a:pPr>
            <a:r>
              <a:rPr lang="nb-NO" dirty="0"/>
              <a:t>Hard-</a:t>
            </a:r>
            <a:r>
              <a:rPr lang="nb-NO" dirty="0" err="1"/>
              <a:t>working</a:t>
            </a:r>
            <a:r>
              <a:rPr lang="nb-NO" dirty="0"/>
              <a:t> ”protestant </a:t>
            </a:r>
            <a:r>
              <a:rPr lang="nb-NO" dirty="0" err="1"/>
              <a:t>capitalist</a:t>
            </a:r>
            <a:r>
              <a:rPr lang="nb-NO" dirty="0"/>
              <a:t> </a:t>
            </a:r>
            <a:r>
              <a:rPr lang="nb-NO" dirty="0" err="1"/>
              <a:t>ethic</a:t>
            </a:r>
            <a:r>
              <a:rPr lang="nb-NO" dirty="0"/>
              <a:t>”</a:t>
            </a:r>
          </a:p>
          <a:p>
            <a:pPr lvl="1">
              <a:lnSpc>
                <a:spcPct val="90000"/>
              </a:lnSpc>
            </a:pPr>
            <a:r>
              <a:rPr lang="nb-NO" dirty="0" smtClean="0"/>
              <a:t>South and west </a:t>
            </a:r>
            <a:r>
              <a:rPr lang="nb-NO" dirty="0" err="1" smtClean="0"/>
              <a:t>coast</a:t>
            </a:r>
            <a:endParaRPr lang="nb-NO" dirty="0"/>
          </a:p>
          <a:p>
            <a:pPr lvl="1">
              <a:lnSpc>
                <a:spcPct val="90000"/>
              </a:lnSpc>
            </a:pPr>
            <a:r>
              <a:rPr lang="nb-NO" dirty="0" err="1"/>
              <a:t>Emphasis</a:t>
            </a:r>
            <a:r>
              <a:rPr lang="nb-NO" dirty="0"/>
              <a:t> on personal </a:t>
            </a:r>
            <a:r>
              <a:rPr lang="nb-NO" dirty="0" err="1"/>
              <a:t>faith</a:t>
            </a:r>
            <a:r>
              <a:rPr lang="nb-NO" dirty="0"/>
              <a:t> </a:t>
            </a:r>
          </a:p>
          <a:p>
            <a:pPr lvl="1">
              <a:lnSpc>
                <a:spcPct val="90000"/>
              </a:lnSpc>
            </a:pPr>
            <a:endParaRPr lang="nb-NO" dirty="0" smtClean="0"/>
          </a:p>
          <a:p>
            <a:pPr lvl="1">
              <a:lnSpc>
                <a:spcPct val="90000"/>
              </a:lnSpc>
            </a:pPr>
            <a:r>
              <a:rPr lang="nb-NO" dirty="0" err="1" smtClean="0"/>
              <a:t>Politically</a:t>
            </a:r>
            <a:r>
              <a:rPr lang="nb-NO" dirty="0" smtClean="0"/>
              <a:t> </a:t>
            </a:r>
            <a:r>
              <a:rPr lang="nb-NO" dirty="0" err="1" smtClean="0"/>
              <a:t>conservative</a:t>
            </a:r>
            <a:endParaRPr lang="nb-NO" dirty="0" smtClean="0"/>
          </a:p>
          <a:p>
            <a:pPr lvl="1">
              <a:lnSpc>
                <a:spcPct val="90000"/>
              </a:lnSpc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306693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knologi">
  <a:themeElements>
    <a:clrScheme name="Teknolog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Teknologi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knolog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knologi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Teknologi.thmx</Template>
  <TotalTime>307</TotalTime>
  <Words>1197</Words>
  <Application>Microsoft Office PowerPoint</Application>
  <PresentationFormat>Skjermfremvisning (4:3)</PresentationFormat>
  <Paragraphs>309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31</vt:i4>
      </vt:variant>
    </vt:vector>
  </HeadingPairs>
  <TitlesOfParts>
    <vt:vector size="32" baseType="lpstr">
      <vt:lpstr>Teknologi</vt:lpstr>
      <vt:lpstr>Religion in Norway: Norwegian Life and Society</vt:lpstr>
      <vt:lpstr>From one religion…</vt:lpstr>
      <vt:lpstr>An overview of this lecture</vt:lpstr>
      <vt:lpstr>A quick history</vt:lpstr>
      <vt:lpstr>Christianity enters the scene:</vt:lpstr>
      <vt:lpstr>Reformation</vt:lpstr>
      <vt:lpstr>Pietism – enforced by the state </vt:lpstr>
      <vt:lpstr>Pietism – Challenges the state</vt:lpstr>
      <vt:lpstr>Modes of religious life in the 20thC</vt:lpstr>
      <vt:lpstr>Modes of religious life in the 20th Century</vt:lpstr>
      <vt:lpstr>Modes of non-religious life in the 20th century: secularisation</vt:lpstr>
      <vt:lpstr>Sami Religion today</vt:lpstr>
      <vt:lpstr>Immigration and pluralisation</vt:lpstr>
      <vt:lpstr>Membership in religious organisations outside the CoN</vt:lpstr>
      <vt:lpstr>The constitution:  State &amp; Church</vt:lpstr>
      <vt:lpstr>The present Article 2:</vt:lpstr>
      <vt:lpstr>A new article 2:</vt:lpstr>
      <vt:lpstr>What do the new changes add up to?</vt:lpstr>
      <vt:lpstr>PART TWO – Religious information control</vt:lpstr>
      <vt:lpstr>Christians in the closet?</vt:lpstr>
      <vt:lpstr>Secularization</vt:lpstr>
      <vt:lpstr>Secularization: Participation in religious services</vt:lpstr>
      <vt:lpstr>Secularization: Self-identification</vt:lpstr>
      <vt:lpstr>Secularization</vt:lpstr>
      <vt:lpstr>Pluralisation - Membership</vt:lpstr>
      <vt:lpstr>Pluralisation - which organisations?</vt:lpstr>
      <vt:lpstr>Pluralism</vt:lpstr>
      <vt:lpstr>Religious discrimination</vt:lpstr>
      <vt:lpstr>Not cool to be a believer?</vt:lpstr>
      <vt:lpstr>Identity</vt:lpstr>
      <vt:lpstr>The ”whiteness” theory:</vt:lpstr>
    </vt:vector>
  </TitlesOfParts>
  <Company>Menighetsfakultetet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 in Norway</dc:title>
  <dc:creator>Lars Laird Eriksen</dc:creator>
  <cp:lastModifiedBy>leriksen</cp:lastModifiedBy>
  <cp:revision>20</cp:revision>
  <dcterms:created xsi:type="dcterms:W3CDTF">2011-07-18T18:38:14Z</dcterms:created>
  <dcterms:modified xsi:type="dcterms:W3CDTF">2012-05-07T10:36:17Z</dcterms:modified>
</cp:coreProperties>
</file>